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sldIdLst>
    <p:sldId id="256" r:id="rId2"/>
    <p:sldId id="257" r:id="rId3"/>
    <p:sldId id="258" r:id="rId4"/>
    <p:sldId id="259" r:id="rId5"/>
    <p:sldId id="278" r:id="rId6"/>
    <p:sldId id="261" r:id="rId7"/>
    <p:sldId id="262" r:id="rId8"/>
    <p:sldId id="263" r:id="rId9"/>
    <p:sldId id="264" r:id="rId10"/>
    <p:sldId id="265" r:id="rId11"/>
    <p:sldId id="282" r:id="rId12"/>
    <p:sldId id="280" r:id="rId13"/>
    <p:sldId id="281" r:id="rId14"/>
    <p:sldId id="267" r:id="rId15"/>
    <p:sldId id="268" r:id="rId16"/>
    <p:sldId id="269" r:id="rId17"/>
    <p:sldId id="270" r:id="rId18"/>
    <p:sldId id="271" r:id="rId19"/>
    <p:sldId id="272" r:id="rId20"/>
    <p:sldId id="273" r:id="rId21"/>
    <p:sldId id="274" r:id="rId22"/>
    <p:sldId id="275" r:id="rId23"/>
    <p:sldId id="276" r:id="rId24"/>
    <p:sldId id="277" r:id="rId25"/>
    <p:sldId id="283" r:id="rId26"/>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Diapositiva de título">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p:spPr>
        <p:txBody>
          <a:bodyPr/>
          <a:lstStyle/>
          <a:p>
            <a:pPr>
              <a:defRPr/>
            </a:pPr>
            <a:endParaRPr lang="en-US"/>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7" name="Oval 10"/>
            <p:cNvSpPr>
              <a:spLocks noChangeArrowheads="1"/>
            </p:cNvSpPr>
            <p:nvPr/>
          </p:nvSpPr>
          <p:spPr bwMode="auto">
            <a:xfrm>
              <a:off x="4883"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8" name="Oval 11"/>
            <p:cNvSpPr>
              <a:spLocks noChangeArrowheads="1"/>
            </p:cNvSpPr>
            <p:nvPr/>
          </p:nvSpPr>
          <p:spPr bwMode="auto">
            <a:xfrm>
              <a:off x="5062" y="1885"/>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9" name="Oval 12"/>
            <p:cNvSpPr>
              <a:spLocks noChangeArrowheads="1"/>
            </p:cNvSpPr>
            <p:nvPr/>
          </p:nvSpPr>
          <p:spPr bwMode="auto">
            <a:xfrm>
              <a:off x="4704"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0" name="Oval 13"/>
            <p:cNvSpPr>
              <a:spLocks noChangeArrowheads="1"/>
            </p:cNvSpPr>
            <p:nvPr/>
          </p:nvSpPr>
          <p:spPr bwMode="auto">
            <a:xfrm>
              <a:off x="4883"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1" name="Oval 14"/>
            <p:cNvSpPr>
              <a:spLocks noChangeArrowheads="1"/>
            </p:cNvSpPr>
            <p:nvPr/>
          </p:nvSpPr>
          <p:spPr bwMode="auto">
            <a:xfrm>
              <a:off x="5062" y="2064"/>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2" name="Oval 15"/>
            <p:cNvSpPr>
              <a:spLocks noChangeArrowheads="1"/>
            </p:cNvSpPr>
            <p:nvPr/>
          </p:nvSpPr>
          <p:spPr bwMode="auto">
            <a:xfrm>
              <a:off x="5241" y="2064"/>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3" name="Oval 16"/>
            <p:cNvSpPr>
              <a:spLocks noChangeArrowheads="1"/>
            </p:cNvSpPr>
            <p:nvPr/>
          </p:nvSpPr>
          <p:spPr bwMode="auto">
            <a:xfrm>
              <a:off x="4704" y="2243"/>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4" name="Oval 17"/>
            <p:cNvSpPr>
              <a:spLocks noChangeArrowheads="1"/>
            </p:cNvSpPr>
            <p:nvPr/>
          </p:nvSpPr>
          <p:spPr bwMode="auto">
            <a:xfrm>
              <a:off x="4883" y="2243"/>
              <a:ext cx="127" cy="127"/>
            </a:xfrm>
            <a:prstGeom prst="ellipse">
              <a:avLst/>
            </a:prstGeom>
            <a:solidFill>
              <a:schemeClr val="tx2"/>
            </a:solidFill>
            <a:ln w="9525">
              <a:noFill/>
              <a:round/>
              <a:headEnd/>
              <a:tailEnd/>
            </a:ln>
            <a:effectLst/>
          </p:spPr>
          <p:txBody>
            <a:bodyPr wrap="none" anchor="ctr"/>
            <a:lstStyle/>
            <a:p>
              <a:pPr>
                <a:defRPr/>
              </a:pPr>
              <a:endParaRPr lang="en-US"/>
            </a:p>
          </p:txBody>
        </p:sp>
        <p:sp>
          <p:nvSpPr>
            <p:cNvPr id="15" name="Oval 18"/>
            <p:cNvSpPr>
              <a:spLocks noChangeArrowheads="1"/>
            </p:cNvSpPr>
            <p:nvPr/>
          </p:nvSpPr>
          <p:spPr bwMode="auto">
            <a:xfrm>
              <a:off x="5062" y="2243"/>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6" name="Oval 19"/>
            <p:cNvSpPr>
              <a:spLocks noChangeArrowheads="1"/>
            </p:cNvSpPr>
            <p:nvPr/>
          </p:nvSpPr>
          <p:spPr bwMode="auto">
            <a:xfrm>
              <a:off x="5241" y="2243"/>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17" name="Oval 20"/>
            <p:cNvSpPr>
              <a:spLocks noChangeArrowheads="1"/>
            </p:cNvSpPr>
            <p:nvPr/>
          </p:nvSpPr>
          <p:spPr bwMode="auto">
            <a:xfrm>
              <a:off x="5420" y="2243"/>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18" name="Oval 21"/>
            <p:cNvSpPr>
              <a:spLocks noChangeArrowheads="1"/>
            </p:cNvSpPr>
            <p:nvPr/>
          </p:nvSpPr>
          <p:spPr bwMode="auto">
            <a:xfrm>
              <a:off x="4704" y="2421"/>
              <a:ext cx="127" cy="128"/>
            </a:xfrm>
            <a:prstGeom prst="ellipse">
              <a:avLst/>
            </a:prstGeom>
            <a:solidFill>
              <a:schemeClr val="tx2"/>
            </a:solidFill>
            <a:ln w="9525">
              <a:noFill/>
              <a:round/>
              <a:headEnd/>
              <a:tailEnd/>
            </a:ln>
            <a:effectLst/>
          </p:spPr>
          <p:txBody>
            <a:bodyPr wrap="none" anchor="ctr"/>
            <a:lstStyle/>
            <a:p>
              <a:pPr>
                <a:defRPr/>
              </a:pPr>
              <a:endParaRPr lang="en-US"/>
            </a:p>
          </p:txBody>
        </p:sp>
        <p:sp>
          <p:nvSpPr>
            <p:cNvPr id="19" name="Oval 22"/>
            <p:cNvSpPr>
              <a:spLocks noChangeArrowheads="1"/>
            </p:cNvSpPr>
            <p:nvPr/>
          </p:nvSpPr>
          <p:spPr bwMode="auto">
            <a:xfrm>
              <a:off x="4883" y="2421"/>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0" name="Oval 23"/>
            <p:cNvSpPr>
              <a:spLocks noChangeArrowheads="1"/>
            </p:cNvSpPr>
            <p:nvPr/>
          </p:nvSpPr>
          <p:spPr bwMode="auto">
            <a:xfrm>
              <a:off x="5062" y="2421"/>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1" name="Oval 24"/>
            <p:cNvSpPr>
              <a:spLocks noChangeArrowheads="1"/>
            </p:cNvSpPr>
            <p:nvPr/>
          </p:nvSpPr>
          <p:spPr bwMode="auto">
            <a:xfrm>
              <a:off x="5241" y="2421"/>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2" name="Oval 25"/>
            <p:cNvSpPr>
              <a:spLocks noChangeArrowheads="1"/>
            </p:cNvSpPr>
            <p:nvPr/>
          </p:nvSpPr>
          <p:spPr bwMode="auto">
            <a:xfrm>
              <a:off x="4704" y="2600"/>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3" name="Oval 26"/>
            <p:cNvSpPr>
              <a:spLocks noChangeArrowheads="1"/>
            </p:cNvSpPr>
            <p:nvPr/>
          </p:nvSpPr>
          <p:spPr bwMode="auto">
            <a:xfrm>
              <a:off x="4883" y="2600"/>
              <a:ext cx="127" cy="128"/>
            </a:xfrm>
            <a:prstGeom prst="ellipse">
              <a:avLst/>
            </a:prstGeom>
            <a:solidFill>
              <a:schemeClr val="accent2"/>
            </a:solidFill>
            <a:ln w="9525">
              <a:noFill/>
              <a:round/>
              <a:headEnd/>
              <a:tailEnd/>
            </a:ln>
            <a:effectLst/>
          </p:spPr>
          <p:txBody>
            <a:bodyPr wrap="none" anchor="ctr"/>
            <a:lstStyle/>
            <a:p>
              <a:pPr>
                <a:defRPr/>
              </a:pPr>
              <a:endParaRPr lang="en-US"/>
            </a:p>
          </p:txBody>
        </p:sp>
        <p:sp>
          <p:nvSpPr>
            <p:cNvPr id="24" name="Oval 27"/>
            <p:cNvSpPr>
              <a:spLocks noChangeArrowheads="1"/>
            </p:cNvSpPr>
            <p:nvPr/>
          </p:nvSpPr>
          <p:spPr bwMode="auto">
            <a:xfrm>
              <a:off x="5062" y="2600"/>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5" name="Oval 28"/>
            <p:cNvSpPr>
              <a:spLocks noChangeArrowheads="1"/>
            </p:cNvSpPr>
            <p:nvPr/>
          </p:nvSpPr>
          <p:spPr bwMode="auto">
            <a:xfrm>
              <a:off x="5241" y="2600"/>
              <a:ext cx="127" cy="128"/>
            </a:xfrm>
            <a:prstGeom prst="ellipse">
              <a:avLst/>
            </a:prstGeom>
            <a:solidFill>
              <a:schemeClr val="accent1"/>
            </a:solidFill>
            <a:ln w="9525">
              <a:noFill/>
              <a:round/>
              <a:headEnd/>
              <a:tailEnd/>
            </a:ln>
            <a:effectLst/>
          </p:spPr>
          <p:txBody>
            <a:bodyPr wrap="none" anchor="ctr"/>
            <a:lstStyle/>
            <a:p>
              <a:pPr>
                <a:defRPr/>
              </a:pPr>
              <a:endParaRPr lang="en-US"/>
            </a:p>
          </p:txBody>
        </p:sp>
        <p:sp>
          <p:nvSpPr>
            <p:cNvPr id="26" name="Oval 29"/>
            <p:cNvSpPr>
              <a:spLocks noChangeArrowheads="1"/>
            </p:cNvSpPr>
            <p:nvPr/>
          </p:nvSpPr>
          <p:spPr bwMode="auto">
            <a:xfrm>
              <a:off x="5420" y="2600"/>
              <a:ext cx="127" cy="128"/>
            </a:xfrm>
            <a:prstGeom prst="ellipse">
              <a:avLst/>
            </a:prstGeom>
            <a:solidFill>
              <a:schemeClr val="folHlink"/>
            </a:solidFill>
            <a:ln w="9525">
              <a:noFill/>
              <a:round/>
              <a:headEnd/>
              <a:tailEnd/>
            </a:ln>
            <a:effectLst/>
          </p:spPr>
          <p:txBody>
            <a:bodyPr wrap="none" anchor="ctr"/>
            <a:lstStyle/>
            <a:p>
              <a:pPr>
                <a:defRPr/>
              </a:pPr>
              <a:endParaRPr lang="en-US"/>
            </a:p>
          </p:txBody>
        </p:sp>
        <p:sp>
          <p:nvSpPr>
            <p:cNvPr id="27" name="Oval 30"/>
            <p:cNvSpPr>
              <a:spLocks noChangeArrowheads="1"/>
            </p:cNvSpPr>
            <p:nvPr/>
          </p:nvSpPr>
          <p:spPr bwMode="auto">
            <a:xfrm>
              <a:off x="4704" y="2779"/>
              <a:ext cx="127" cy="127"/>
            </a:xfrm>
            <a:prstGeom prst="ellipse">
              <a:avLst/>
            </a:prstGeom>
            <a:solidFill>
              <a:schemeClr val="accent2"/>
            </a:solidFill>
            <a:ln w="9525">
              <a:noFill/>
              <a:round/>
              <a:headEnd/>
              <a:tailEnd/>
            </a:ln>
            <a:effectLst/>
          </p:spPr>
          <p:txBody>
            <a:bodyPr wrap="none" anchor="ctr"/>
            <a:lstStyle/>
            <a:p>
              <a:pPr>
                <a:defRPr/>
              </a:pPr>
              <a:endParaRPr lang="en-US"/>
            </a:p>
          </p:txBody>
        </p:sp>
        <p:sp>
          <p:nvSpPr>
            <p:cNvPr id="28" name="Oval 31"/>
            <p:cNvSpPr>
              <a:spLocks noChangeArrowheads="1"/>
            </p:cNvSpPr>
            <p:nvPr/>
          </p:nvSpPr>
          <p:spPr bwMode="auto">
            <a:xfrm>
              <a:off x="4883" y="2779"/>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29" name="Oval 32"/>
            <p:cNvSpPr>
              <a:spLocks noChangeArrowheads="1"/>
            </p:cNvSpPr>
            <p:nvPr/>
          </p:nvSpPr>
          <p:spPr bwMode="auto">
            <a:xfrm>
              <a:off x="5062" y="2779"/>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0" name="Oval 33"/>
            <p:cNvSpPr>
              <a:spLocks noChangeArrowheads="1"/>
            </p:cNvSpPr>
            <p:nvPr/>
          </p:nvSpPr>
          <p:spPr bwMode="auto">
            <a:xfrm>
              <a:off x="5241" y="2779"/>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1" name="Oval 34"/>
            <p:cNvSpPr>
              <a:spLocks noChangeArrowheads="1"/>
            </p:cNvSpPr>
            <p:nvPr/>
          </p:nvSpPr>
          <p:spPr bwMode="auto">
            <a:xfrm>
              <a:off x="4704" y="2958"/>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2" name="Oval 35"/>
            <p:cNvSpPr>
              <a:spLocks noChangeArrowheads="1"/>
            </p:cNvSpPr>
            <p:nvPr/>
          </p:nvSpPr>
          <p:spPr bwMode="auto">
            <a:xfrm>
              <a:off x="4883" y="2958"/>
              <a:ext cx="127" cy="127"/>
            </a:xfrm>
            <a:prstGeom prst="ellipse">
              <a:avLst/>
            </a:prstGeom>
            <a:solidFill>
              <a:schemeClr val="accent1"/>
            </a:solidFill>
            <a:ln w="9525">
              <a:noFill/>
              <a:round/>
              <a:headEnd/>
              <a:tailEnd/>
            </a:ln>
            <a:effectLst/>
          </p:spPr>
          <p:txBody>
            <a:bodyPr wrap="none" anchor="ctr"/>
            <a:lstStyle/>
            <a:p>
              <a:pPr>
                <a:defRPr/>
              </a:pPr>
              <a:endParaRPr lang="en-US"/>
            </a:p>
          </p:txBody>
        </p:sp>
        <p:sp>
          <p:nvSpPr>
            <p:cNvPr id="33" name="Oval 36"/>
            <p:cNvSpPr>
              <a:spLocks noChangeArrowheads="1"/>
            </p:cNvSpPr>
            <p:nvPr/>
          </p:nvSpPr>
          <p:spPr bwMode="auto">
            <a:xfrm>
              <a:off x="5062" y="2958"/>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4" name="Oval 37"/>
            <p:cNvSpPr>
              <a:spLocks noChangeArrowheads="1"/>
            </p:cNvSpPr>
            <p:nvPr/>
          </p:nvSpPr>
          <p:spPr bwMode="auto">
            <a:xfrm>
              <a:off x="5241" y="2958"/>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5" name="Oval 38"/>
            <p:cNvSpPr>
              <a:spLocks noChangeArrowheads="1"/>
            </p:cNvSpPr>
            <p:nvPr/>
          </p:nvSpPr>
          <p:spPr bwMode="auto">
            <a:xfrm>
              <a:off x="4883" y="3137"/>
              <a:ext cx="127" cy="127"/>
            </a:xfrm>
            <a:prstGeom prst="ellipse">
              <a:avLst/>
            </a:prstGeom>
            <a:solidFill>
              <a:schemeClr val="folHlink"/>
            </a:solidFill>
            <a:ln w="9525">
              <a:noFill/>
              <a:round/>
              <a:headEnd/>
              <a:tailEnd/>
            </a:ln>
            <a:effectLst/>
          </p:spPr>
          <p:txBody>
            <a:bodyPr wrap="none" anchor="ctr"/>
            <a:lstStyle/>
            <a:p>
              <a:pPr>
                <a:defRPr/>
              </a:pPr>
              <a:endParaRPr lang="en-US"/>
            </a:p>
          </p:txBody>
        </p:sp>
        <p:sp>
          <p:nvSpPr>
            <p:cNvPr id="36" name="Oval 39"/>
            <p:cNvSpPr>
              <a:spLocks noChangeArrowheads="1"/>
            </p:cNvSpPr>
            <p:nvPr/>
          </p:nvSpPr>
          <p:spPr bwMode="auto">
            <a:xfrm>
              <a:off x="5241" y="3137"/>
              <a:ext cx="127" cy="127"/>
            </a:xfrm>
            <a:prstGeom prst="ellipse">
              <a:avLst/>
            </a:prstGeom>
            <a:solidFill>
              <a:schemeClr val="folHlink"/>
            </a:solidFill>
            <a:ln w="9525">
              <a:noFill/>
              <a:round/>
              <a:headEnd/>
              <a:tailEnd/>
            </a:ln>
            <a:effectLst/>
          </p:spPr>
          <p:txBody>
            <a:bodyPr wrap="none" anchor="ctr"/>
            <a:lstStyle/>
            <a:p>
              <a:pPr>
                <a:defRPr/>
              </a:pPr>
              <a:endParaRPr lang="en-US"/>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p:spPr>
        <p:txBody>
          <a:bodyPr/>
          <a:lstStyle/>
          <a:p>
            <a:pPr>
              <a:defRPr/>
            </a:pPr>
            <a:endParaRPr lang="en-US"/>
          </a:p>
        </p:txBody>
      </p:sp>
      <p:sp>
        <p:nvSpPr>
          <p:cNvPr id="47107" name="Rectangle 3"/>
          <p:cNvSpPr>
            <a:spLocks noGrp="1" noChangeArrowheads="1"/>
          </p:cNvSpPr>
          <p:nvPr>
            <p:ph type="ctrTitle"/>
          </p:nvPr>
        </p:nvSpPr>
        <p:spPr>
          <a:xfrm>
            <a:off x="315913" y="466725"/>
            <a:ext cx="6781800" cy="2133600"/>
          </a:xfrm>
        </p:spPr>
        <p:txBody>
          <a:bodyPr/>
          <a:lstStyle>
            <a:lvl1pPr algn="r">
              <a:defRPr sz="4800"/>
            </a:lvl1pPr>
          </a:lstStyle>
          <a:p>
            <a:r>
              <a:rPr lang="es-ES" altLang="en-US"/>
              <a:t>Haga clic para cambiar el estilo de título	</a:t>
            </a:r>
          </a:p>
        </p:txBody>
      </p:sp>
      <p:sp>
        <p:nvSpPr>
          <p:cNvPr id="4710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es-ES" altLang="en-US"/>
              <a:t>Haga clic para modificar el estilo de subtítulo del patrón</a:t>
            </a:r>
          </a:p>
        </p:txBody>
      </p:sp>
      <p:sp>
        <p:nvSpPr>
          <p:cNvPr id="38" name="Rectangle 5"/>
          <p:cNvSpPr>
            <a:spLocks noGrp="1" noChangeArrowheads="1"/>
          </p:cNvSpPr>
          <p:nvPr>
            <p:ph type="dt" sz="half" idx="10"/>
          </p:nvPr>
        </p:nvSpPr>
        <p:spPr/>
        <p:txBody>
          <a:bodyPr/>
          <a:lstStyle>
            <a:lvl1pPr>
              <a:defRPr/>
            </a:lvl1pPr>
          </a:lstStyle>
          <a:p>
            <a:pPr>
              <a:defRPr/>
            </a:pPr>
            <a:endParaRPr lang="es-ES" altLang="en-US"/>
          </a:p>
        </p:txBody>
      </p:sp>
      <p:sp>
        <p:nvSpPr>
          <p:cNvPr id="39" name="Rectangle 6"/>
          <p:cNvSpPr>
            <a:spLocks noGrp="1" noChangeArrowheads="1"/>
          </p:cNvSpPr>
          <p:nvPr>
            <p:ph type="ftr" sz="quarter" idx="11"/>
          </p:nvPr>
        </p:nvSpPr>
        <p:spPr/>
        <p:txBody>
          <a:bodyPr/>
          <a:lstStyle>
            <a:lvl1pPr>
              <a:defRPr/>
            </a:lvl1pPr>
          </a:lstStyle>
          <a:p>
            <a:pPr>
              <a:defRPr/>
            </a:pPr>
            <a:endParaRPr lang="es-ES" altLang="en-US"/>
          </a:p>
        </p:txBody>
      </p:sp>
      <p:sp>
        <p:nvSpPr>
          <p:cNvPr id="40" name="Rectangle 7"/>
          <p:cNvSpPr>
            <a:spLocks noGrp="1" noChangeArrowheads="1"/>
          </p:cNvSpPr>
          <p:nvPr>
            <p:ph type="sldNum" sz="quarter" idx="12"/>
          </p:nvPr>
        </p:nvSpPr>
        <p:spPr/>
        <p:txBody>
          <a:bodyPr/>
          <a:lstStyle>
            <a:lvl1pPr>
              <a:defRPr/>
            </a:lvl1pPr>
          </a:lstStyle>
          <a:p>
            <a:pPr>
              <a:defRPr/>
            </a:pPr>
            <a:fld id="{CD90D72B-4232-4B04-9F48-DCAEDE295FFB}" type="slidenum">
              <a:rPr lang="es-ES" altLang="en-US"/>
              <a:pPr>
                <a:defRPr/>
              </a:pPr>
              <a:t>‹Nº›</a:t>
            </a:fld>
            <a:endParaRPr lang="es-ES" altLang="en-US"/>
          </a:p>
        </p:txBody>
      </p:sp>
    </p:spTree>
  </p:cSld>
  <p:clrMapOvr>
    <a:masterClrMapping/>
  </p:clrMapOvr>
  <p:transition>
    <p:cover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8937E7F0-76FB-4C0A-AAF5-783E7FF06F82}" type="slidenum">
              <a:rPr lang="es-ES" altLang="en-US"/>
              <a:pPr>
                <a:defRPr/>
              </a:pPr>
              <a:t>‹Nº›</a:t>
            </a:fld>
            <a:endParaRPr lang="es-ES" altLang="en-US"/>
          </a:p>
        </p:txBody>
      </p:sp>
    </p:spTree>
  </p:cSld>
  <p:clrMapOvr>
    <a:masterClrMapping/>
  </p:clrMapOvr>
  <p:transition>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122238"/>
            <a:ext cx="2057400" cy="6008687"/>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122238"/>
            <a:ext cx="6019800" cy="600868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8572175C-E86B-4DA5-8895-F241032D97EF}" type="slidenum">
              <a:rPr lang="es-ES" altLang="en-US"/>
              <a:pPr>
                <a:defRPr/>
              </a:pPr>
              <a:t>‹Nº›</a:t>
            </a:fld>
            <a:endParaRPr lang="es-ES" altLang="en-US"/>
          </a:p>
        </p:txBody>
      </p:sp>
    </p:spTree>
  </p:cSld>
  <p:clrMapOvr>
    <a:masterClrMapping/>
  </p:clrMapOvr>
  <p:transition>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686F7DD5-3FA5-4AB2-B4DC-DBA0E21AF9A2}" type="slidenum">
              <a:rPr lang="es-ES" altLang="en-US"/>
              <a:pPr>
                <a:defRPr/>
              </a:pPr>
              <a:t>‹Nº›</a:t>
            </a:fld>
            <a:endParaRPr lang="es-ES" altLang="en-US"/>
          </a:p>
        </p:txBody>
      </p:sp>
    </p:spTree>
  </p:cSld>
  <p:clrMapOvr>
    <a:masterClrMapping/>
  </p:clrMapOvr>
  <p:transition>
    <p:cover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7"/>
          <p:cNvSpPr>
            <a:spLocks noGrp="1" noChangeArrowheads="1"/>
          </p:cNvSpPr>
          <p:nvPr>
            <p:ph type="sldNum" sz="quarter" idx="12"/>
          </p:nvPr>
        </p:nvSpPr>
        <p:spPr>
          <a:ln/>
        </p:spPr>
        <p:txBody>
          <a:bodyPr/>
          <a:lstStyle>
            <a:lvl1pPr>
              <a:defRPr/>
            </a:lvl1pPr>
          </a:lstStyle>
          <a:p>
            <a:pPr>
              <a:defRPr/>
            </a:pPr>
            <a:fld id="{A425A41B-EFD0-4317-B30C-F33B9343560E}" type="slidenum">
              <a:rPr lang="es-ES" altLang="en-US"/>
              <a:pPr>
                <a:defRPr/>
              </a:pPr>
              <a:t>‹Nº›</a:t>
            </a:fld>
            <a:endParaRPr lang="es-ES" altLang="en-US"/>
          </a:p>
        </p:txBody>
      </p:sp>
    </p:spTree>
  </p:cSld>
  <p:clrMapOvr>
    <a:masterClrMapping/>
  </p:clrMapOvr>
  <p:transition>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EB4D2E32-2FB9-4BA0-B400-70693EEE1845}" type="slidenum">
              <a:rPr lang="es-ES" altLang="en-US"/>
              <a:pPr>
                <a:defRPr/>
              </a:pPr>
              <a:t>‹Nº›</a:t>
            </a:fld>
            <a:endParaRPr lang="es-ES" altLang="en-US"/>
          </a:p>
        </p:txBody>
      </p:sp>
    </p:spTree>
  </p:cSld>
  <p:clrMapOvr>
    <a:masterClrMapping/>
  </p:clrMapOvr>
  <p:transition>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9" name="Rectangle 7"/>
          <p:cNvSpPr>
            <a:spLocks noGrp="1" noChangeArrowheads="1"/>
          </p:cNvSpPr>
          <p:nvPr>
            <p:ph type="sldNum" sz="quarter" idx="12"/>
          </p:nvPr>
        </p:nvSpPr>
        <p:spPr>
          <a:ln/>
        </p:spPr>
        <p:txBody>
          <a:bodyPr/>
          <a:lstStyle>
            <a:lvl1pPr>
              <a:defRPr/>
            </a:lvl1pPr>
          </a:lstStyle>
          <a:p>
            <a:pPr>
              <a:defRPr/>
            </a:pPr>
            <a:fld id="{B4B7D5F4-E438-478E-B638-0F1DE549DCEE}" type="slidenum">
              <a:rPr lang="es-ES" altLang="en-US"/>
              <a:pPr>
                <a:defRPr/>
              </a:pPr>
              <a:t>‹Nº›</a:t>
            </a:fld>
            <a:endParaRPr lang="es-ES" altLang="en-US"/>
          </a:p>
        </p:txBody>
      </p:sp>
    </p:spTree>
  </p:cSld>
  <p:clrMapOvr>
    <a:masterClrMapping/>
  </p:clrMapOvr>
  <p:transition>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5" name="Rectangle 7"/>
          <p:cNvSpPr>
            <a:spLocks noGrp="1" noChangeArrowheads="1"/>
          </p:cNvSpPr>
          <p:nvPr>
            <p:ph type="sldNum" sz="quarter" idx="12"/>
          </p:nvPr>
        </p:nvSpPr>
        <p:spPr>
          <a:ln/>
        </p:spPr>
        <p:txBody>
          <a:bodyPr/>
          <a:lstStyle>
            <a:lvl1pPr>
              <a:defRPr/>
            </a:lvl1pPr>
          </a:lstStyle>
          <a:p>
            <a:pPr>
              <a:defRPr/>
            </a:pPr>
            <a:fld id="{846481DC-0F3E-492B-B45B-A335069607C0}" type="slidenum">
              <a:rPr lang="es-ES" altLang="en-US"/>
              <a:pPr>
                <a:defRPr/>
              </a:pPr>
              <a:t>‹Nº›</a:t>
            </a:fld>
            <a:endParaRPr lang="es-ES" altLang="en-US"/>
          </a:p>
        </p:txBody>
      </p:sp>
    </p:spTree>
  </p:cSld>
  <p:clrMapOvr>
    <a:masterClrMapping/>
  </p:clrMapOvr>
  <p:transition>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4" name="Rectangle 7"/>
          <p:cNvSpPr>
            <a:spLocks noGrp="1" noChangeArrowheads="1"/>
          </p:cNvSpPr>
          <p:nvPr>
            <p:ph type="sldNum" sz="quarter" idx="12"/>
          </p:nvPr>
        </p:nvSpPr>
        <p:spPr>
          <a:ln/>
        </p:spPr>
        <p:txBody>
          <a:bodyPr/>
          <a:lstStyle>
            <a:lvl1pPr>
              <a:defRPr/>
            </a:lvl1pPr>
          </a:lstStyle>
          <a:p>
            <a:pPr>
              <a:defRPr/>
            </a:pPr>
            <a:fld id="{0BE1614A-305D-4E2C-AE29-754F5C4F954C}" type="slidenum">
              <a:rPr lang="es-ES" altLang="en-US"/>
              <a:pPr>
                <a:defRPr/>
              </a:pPr>
              <a:t>‹Nº›</a:t>
            </a:fld>
            <a:endParaRPr lang="es-ES" altLang="en-US"/>
          </a:p>
        </p:txBody>
      </p:sp>
    </p:spTree>
  </p:cSld>
  <p:clrMapOvr>
    <a:masterClrMapping/>
  </p:clrMapOvr>
  <p:transition>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BE8189CA-1842-4C87-B7D5-225025288285}" type="slidenum">
              <a:rPr lang="es-ES" altLang="en-US"/>
              <a:pPr>
                <a:defRPr/>
              </a:pPr>
              <a:t>‹Nº›</a:t>
            </a:fld>
            <a:endParaRPr lang="es-ES" altLang="en-US"/>
          </a:p>
        </p:txBody>
      </p:sp>
    </p:spTree>
  </p:cSld>
  <p:clrMapOvr>
    <a:masterClrMapping/>
  </p:clrMapOvr>
  <p:transition>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7"/>
          <p:cNvSpPr>
            <a:spLocks noGrp="1" noChangeArrowheads="1"/>
          </p:cNvSpPr>
          <p:nvPr>
            <p:ph type="sldNum" sz="quarter" idx="12"/>
          </p:nvPr>
        </p:nvSpPr>
        <p:spPr>
          <a:ln/>
        </p:spPr>
        <p:txBody>
          <a:bodyPr/>
          <a:lstStyle>
            <a:lvl1pPr>
              <a:defRPr/>
            </a:lvl1pPr>
          </a:lstStyle>
          <a:p>
            <a:pPr>
              <a:defRPr/>
            </a:pPr>
            <a:fld id="{D2DD1EF9-C7F3-4E75-86CD-ECDCF84552F9}" type="slidenum">
              <a:rPr lang="es-ES" altLang="en-US"/>
              <a:pPr>
                <a:defRPr/>
              </a:pPr>
              <a:t>‹Nº›</a:t>
            </a:fld>
            <a:endParaRPr lang="es-ES" altLang="en-US"/>
          </a:p>
        </p:txBody>
      </p:sp>
    </p:spTree>
  </p:cSld>
  <p:clrMapOvr>
    <a:masterClrMapping/>
  </p:clrMapOvr>
  <p:transition>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Line 2"/>
          <p:cNvSpPr>
            <a:spLocks noChangeShapeType="1"/>
          </p:cNvSpPr>
          <p:nvPr/>
        </p:nvSpPr>
        <p:spPr bwMode="auto">
          <a:xfrm>
            <a:off x="7962900" y="152400"/>
            <a:ext cx="0" cy="1524000"/>
          </a:xfrm>
          <a:prstGeom prst="line">
            <a:avLst/>
          </a:prstGeom>
          <a:noFill/>
          <a:ln w="9525">
            <a:solidFill>
              <a:schemeClr val="tx1"/>
            </a:solidFill>
            <a:round/>
            <a:headEnd/>
            <a:tailEnd/>
          </a:ln>
          <a:effectLst/>
        </p:spPr>
        <p:txBody>
          <a:bodyPr/>
          <a:lstStyle/>
          <a:p>
            <a:pPr>
              <a:defRPr/>
            </a:pPr>
            <a:endParaRPr lang="en-US"/>
          </a:p>
        </p:txBody>
      </p:sp>
      <p:sp>
        <p:nvSpPr>
          <p:cNvPr id="46083" name="Rectangle 3"/>
          <p:cNvSpPr>
            <a:spLocks noGrp="1" noChangeArrowheads="1"/>
          </p:cNvSpPr>
          <p:nvPr>
            <p:ph type="title"/>
          </p:nvPr>
        </p:nvSpPr>
        <p:spPr bwMode="auto">
          <a:xfrm>
            <a:off x="457200" y="122238"/>
            <a:ext cx="7543800" cy="1295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altLang="en-US" smtClean="0"/>
              <a:t>Haga clic para cambiar el estilo de título	</a:t>
            </a:r>
          </a:p>
        </p:txBody>
      </p:sp>
      <p:sp>
        <p:nvSpPr>
          <p:cNvPr id="46084" name="Rectangle 4"/>
          <p:cNvSpPr>
            <a:spLocks noGrp="1" noChangeArrowheads="1"/>
          </p:cNvSpPr>
          <p:nvPr>
            <p:ph type="body" idx="1"/>
          </p:nvPr>
        </p:nvSpPr>
        <p:spPr bwMode="auto">
          <a:xfrm>
            <a:off x="457200" y="1719263"/>
            <a:ext cx="8229600" cy="44116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46085"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vl1pPr>
          </a:lstStyle>
          <a:p>
            <a:pPr>
              <a:defRPr/>
            </a:pPr>
            <a:endParaRPr lang="es-ES" altLang="en-US"/>
          </a:p>
        </p:txBody>
      </p:sp>
      <p:sp>
        <p:nvSpPr>
          <p:cNvPr id="46086"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s-ES" altLang="en-US"/>
          </a:p>
        </p:txBody>
      </p:sp>
      <p:sp>
        <p:nvSpPr>
          <p:cNvPr id="46087"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66C0A540-B043-4D56-8CED-346BB009AE17}" type="slidenum">
              <a:rPr lang="es-ES" altLang="en-US"/>
              <a:pPr>
                <a:defRPr/>
              </a:pPr>
              <a:t>‹Nº›</a:t>
            </a:fld>
            <a:endParaRPr lang="es-ES" altLang="en-US"/>
          </a:p>
        </p:txBody>
      </p:sp>
      <p:grpSp>
        <p:nvGrpSpPr>
          <p:cNvPr id="1032" name="Group 8"/>
          <p:cNvGrpSpPr>
            <a:grpSpLocks/>
          </p:cNvGrpSpPr>
          <p:nvPr/>
        </p:nvGrpSpPr>
        <p:grpSpPr bwMode="auto">
          <a:xfrm>
            <a:off x="8153400" y="152400"/>
            <a:ext cx="792163" cy="1295400"/>
            <a:chOff x="5136" y="960"/>
            <a:chExt cx="528" cy="864"/>
          </a:xfrm>
        </p:grpSpPr>
        <p:sp>
          <p:nvSpPr>
            <p:cNvPr id="46089"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46090"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p>
              <a:pPr>
                <a:defRPr/>
              </a:pPr>
              <a:endParaRPr lang="en-US"/>
            </a:p>
          </p:txBody>
        </p:sp>
        <p:sp>
          <p:nvSpPr>
            <p:cNvPr id="46091" name="Oval 11"/>
            <p:cNvSpPr>
              <a:spLocks noChangeArrowheads="1"/>
            </p:cNvSpPr>
            <p:nvPr/>
          </p:nvSpPr>
          <p:spPr bwMode="auto">
            <a:xfrm>
              <a:off x="5360" y="960"/>
              <a:ext cx="76" cy="80"/>
            </a:xfrm>
            <a:prstGeom prst="ellipse">
              <a:avLst/>
            </a:prstGeom>
            <a:solidFill>
              <a:schemeClr val="tx2"/>
            </a:solidFill>
            <a:ln w="9525">
              <a:noFill/>
              <a:round/>
              <a:headEnd/>
              <a:tailEnd/>
            </a:ln>
            <a:effectLst/>
          </p:spPr>
          <p:txBody>
            <a:bodyPr wrap="none" anchor="ctr"/>
            <a:lstStyle/>
            <a:p>
              <a:pPr>
                <a:defRPr/>
              </a:pPr>
              <a:endParaRPr lang="en-US"/>
            </a:p>
          </p:txBody>
        </p:sp>
        <p:sp>
          <p:nvSpPr>
            <p:cNvPr id="46092"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p>
              <a:pPr>
                <a:defRPr/>
              </a:pPr>
              <a:endParaRPr lang="en-US"/>
            </a:p>
          </p:txBody>
        </p:sp>
        <p:sp>
          <p:nvSpPr>
            <p:cNvPr id="46093"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p>
              <a:pPr>
                <a:defRPr/>
              </a:pPr>
              <a:endParaRPr lang="en-US"/>
            </a:p>
          </p:txBody>
        </p:sp>
        <p:sp>
          <p:nvSpPr>
            <p:cNvPr id="46094" name="Oval 14"/>
            <p:cNvSpPr>
              <a:spLocks noChangeArrowheads="1"/>
            </p:cNvSpPr>
            <p:nvPr/>
          </p:nvSpPr>
          <p:spPr bwMode="auto">
            <a:xfrm>
              <a:off x="5360" y="1072"/>
              <a:ext cx="76" cy="77"/>
            </a:xfrm>
            <a:prstGeom prst="ellipse">
              <a:avLst/>
            </a:prstGeom>
            <a:solidFill>
              <a:schemeClr val="tx2"/>
            </a:solidFill>
            <a:ln w="9525">
              <a:noFill/>
              <a:round/>
              <a:headEnd/>
              <a:tailEnd/>
            </a:ln>
            <a:effectLst/>
          </p:spPr>
          <p:txBody>
            <a:bodyPr wrap="none" anchor="ctr"/>
            <a:lstStyle/>
            <a:p>
              <a:pPr>
                <a:defRPr/>
              </a:pPr>
              <a:endParaRPr lang="en-US"/>
            </a:p>
          </p:txBody>
        </p:sp>
        <p:sp>
          <p:nvSpPr>
            <p:cNvPr id="46095" name="Oval 15"/>
            <p:cNvSpPr>
              <a:spLocks noChangeArrowheads="1"/>
            </p:cNvSpPr>
            <p:nvPr/>
          </p:nvSpPr>
          <p:spPr bwMode="auto">
            <a:xfrm>
              <a:off x="5472" y="1072"/>
              <a:ext cx="76" cy="77"/>
            </a:xfrm>
            <a:prstGeom prst="ellipse">
              <a:avLst/>
            </a:prstGeom>
            <a:solidFill>
              <a:schemeClr val="accent2"/>
            </a:solidFill>
            <a:ln w="9525">
              <a:noFill/>
              <a:round/>
              <a:headEnd/>
              <a:tailEnd/>
            </a:ln>
            <a:effectLst/>
          </p:spPr>
          <p:txBody>
            <a:bodyPr wrap="none" anchor="ctr"/>
            <a:lstStyle/>
            <a:p>
              <a:pPr>
                <a:defRPr/>
              </a:pPr>
              <a:endParaRPr lang="en-US"/>
            </a:p>
          </p:txBody>
        </p:sp>
        <p:sp>
          <p:nvSpPr>
            <p:cNvPr id="46096" name="Oval 16"/>
            <p:cNvSpPr>
              <a:spLocks noChangeArrowheads="1"/>
            </p:cNvSpPr>
            <p:nvPr/>
          </p:nvSpPr>
          <p:spPr bwMode="auto">
            <a:xfrm>
              <a:off x="5136" y="1184"/>
              <a:ext cx="80" cy="76"/>
            </a:xfrm>
            <a:prstGeom prst="ellipse">
              <a:avLst/>
            </a:prstGeom>
            <a:solidFill>
              <a:schemeClr val="tx2"/>
            </a:solidFill>
            <a:ln w="9525">
              <a:noFill/>
              <a:round/>
              <a:headEnd/>
              <a:tailEnd/>
            </a:ln>
            <a:effectLst/>
          </p:spPr>
          <p:txBody>
            <a:bodyPr wrap="none" anchor="ctr"/>
            <a:lstStyle/>
            <a:p>
              <a:pPr>
                <a:defRPr/>
              </a:pPr>
              <a:endParaRPr lang="en-US"/>
            </a:p>
          </p:txBody>
        </p:sp>
        <p:sp>
          <p:nvSpPr>
            <p:cNvPr id="46097" name="Oval 17"/>
            <p:cNvSpPr>
              <a:spLocks noChangeArrowheads="1"/>
            </p:cNvSpPr>
            <p:nvPr/>
          </p:nvSpPr>
          <p:spPr bwMode="auto">
            <a:xfrm>
              <a:off x="5248" y="1184"/>
              <a:ext cx="79" cy="76"/>
            </a:xfrm>
            <a:prstGeom prst="ellipse">
              <a:avLst/>
            </a:prstGeom>
            <a:solidFill>
              <a:schemeClr val="tx2"/>
            </a:solidFill>
            <a:ln w="9525">
              <a:noFill/>
              <a:round/>
              <a:headEnd/>
              <a:tailEnd/>
            </a:ln>
            <a:effectLst/>
          </p:spPr>
          <p:txBody>
            <a:bodyPr wrap="none" anchor="ctr"/>
            <a:lstStyle/>
            <a:p>
              <a:pPr>
                <a:defRPr/>
              </a:pPr>
              <a:endParaRPr lang="en-US"/>
            </a:p>
          </p:txBody>
        </p:sp>
        <p:sp>
          <p:nvSpPr>
            <p:cNvPr id="46098" name="Oval 18"/>
            <p:cNvSpPr>
              <a:spLocks noChangeArrowheads="1"/>
            </p:cNvSpPr>
            <p:nvPr/>
          </p:nvSpPr>
          <p:spPr bwMode="auto">
            <a:xfrm>
              <a:off x="5360" y="1184"/>
              <a:ext cx="76" cy="76"/>
            </a:xfrm>
            <a:prstGeom prst="ellipse">
              <a:avLst/>
            </a:prstGeom>
            <a:solidFill>
              <a:schemeClr val="accent2"/>
            </a:solidFill>
            <a:ln w="9525">
              <a:noFill/>
              <a:round/>
              <a:headEnd/>
              <a:tailEnd/>
            </a:ln>
            <a:effectLst/>
          </p:spPr>
          <p:txBody>
            <a:bodyPr wrap="none" anchor="ctr"/>
            <a:lstStyle/>
            <a:p>
              <a:pPr>
                <a:defRPr/>
              </a:pPr>
              <a:endParaRPr lang="en-US"/>
            </a:p>
          </p:txBody>
        </p:sp>
        <p:sp>
          <p:nvSpPr>
            <p:cNvPr id="46099" name="Oval 19"/>
            <p:cNvSpPr>
              <a:spLocks noChangeArrowheads="1"/>
            </p:cNvSpPr>
            <p:nvPr/>
          </p:nvSpPr>
          <p:spPr bwMode="auto">
            <a:xfrm>
              <a:off x="5472" y="1184"/>
              <a:ext cx="76" cy="76"/>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00" name="Oval 20"/>
            <p:cNvSpPr>
              <a:spLocks noChangeArrowheads="1"/>
            </p:cNvSpPr>
            <p:nvPr/>
          </p:nvSpPr>
          <p:spPr bwMode="auto">
            <a:xfrm>
              <a:off x="5584" y="1184"/>
              <a:ext cx="80" cy="76"/>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01"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p>
              <a:pPr>
                <a:defRPr/>
              </a:pPr>
              <a:endParaRPr lang="en-US"/>
            </a:p>
          </p:txBody>
        </p:sp>
        <p:sp>
          <p:nvSpPr>
            <p:cNvPr id="46102"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03" name="Oval 23"/>
            <p:cNvSpPr>
              <a:spLocks noChangeArrowheads="1"/>
            </p:cNvSpPr>
            <p:nvPr/>
          </p:nvSpPr>
          <p:spPr bwMode="auto">
            <a:xfrm>
              <a:off x="5360" y="1296"/>
              <a:ext cx="76"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04" name="Oval 24"/>
            <p:cNvSpPr>
              <a:spLocks noChangeArrowheads="1"/>
            </p:cNvSpPr>
            <p:nvPr/>
          </p:nvSpPr>
          <p:spPr bwMode="auto">
            <a:xfrm>
              <a:off x="5472" y="1296"/>
              <a:ext cx="76"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05"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06"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07" name="Oval 27"/>
            <p:cNvSpPr>
              <a:spLocks noChangeArrowheads="1"/>
            </p:cNvSpPr>
            <p:nvPr/>
          </p:nvSpPr>
          <p:spPr bwMode="auto">
            <a:xfrm>
              <a:off x="5360" y="1408"/>
              <a:ext cx="76"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08" name="Oval 28"/>
            <p:cNvSpPr>
              <a:spLocks noChangeArrowheads="1"/>
            </p:cNvSpPr>
            <p:nvPr/>
          </p:nvSpPr>
          <p:spPr bwMode="auto">
            <a:xfrm>
              <a:off x="5472" y="1408"/>
              <a:ext cx="76" cy="80"/>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09"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46110"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p>
              <a:pPr>
                <a:defRPr/>
              </a:pPr>
              <a:endParaRPr lang="en-US"/>
            </a:p>
          </p:txBody>
        </p:sp>
        <p:sp>
          <p:nvSpPr>
            <p:cNvPr id="46111"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12" name="Oval 32"/>
            <p:cNvSpPr>
              <a:spLocks noChangeArrowheads="1"/>
            </p:cNvSpPr>
            <p:nvPr/>
          </p:nvSpPr>
          <p:spPr bwMode="auto">
            <a:xfrm>
              <a:off x="5360" y="1520"/>
              <a:ext cx="76" cy="79"/>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13" name="Oval 33"/>
            <p:cNvSpPr>
              <a:spLocks noChangeArrowheads="1"/>
            </p:cNvSpPr>
            <p:nvPr/>
          </p:nvSpPr>
          <p:spPr bwMode="auto">
            <a:xfrm>
              <a:off x="5472" y="1520"/>
              <a:ext cx="76" cy="79"/>
            </a:xfrm>
            <a:prstGeom prst="ellipse">
              <a:avLst/>
            </a:prstGeom>
            <a:solidFill>
              <a:schemeClr val="folHlink"/>
            </a:solidFill>
            <a:ln w="9525">
              <a:noFill/>
              <a:round/>
              <a:headEnd/>
              <a:tailEnd/>
            </a:ln>
            <a:effectLst/>
          </p:spPr>
          <p:txBody>
            <a:bodyPr wrap="none" anchor="ctr"/>
            <a:lstStyle/>
            <a:p>
              <a:pPr>
                <a:defRPr/>
              </a:pPr>
              <a:endParaRPr lang="en-US"/>
            </a:p>
          </p:txBody>
        </p:sp>
        <p:sp>
          <p:nvSpPr>
            <p:cNvPr id="46114" name="Oval 34"/>
            <p:cNvSpPr>
              <a:spLocks noChangeArrowheads="1"/>
            </p:cNvSpPr>
            <p:nvPr/>
          </p:nvSpPr>
          <p:spPr bwMode="auto">
            <a:xfrm>
              <a:off x="5136" y="1632"/>
              <a:ext cx="80" cy="76"/>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15" name="Oval 35"/>
            <p:cNvSpPr>
              <a:spLocks noChangeArrowheads="1"/>
            </p:cNvSpPr>
            <p:nvPr/>
          </p:nvSpPr>
          <p:spPr bwMode="auto">
            <a:xfrm>
              <a:off x="5248" y="1632"/>
              <a:ext cx="79" cy="76"/>
            </a:xfrm>
            <a:prstGeom prst="ellipse">
              <a:avLst/>
            </a:prstGeom>
            <a:solidFill>
              <a:schemeClr val="accent1"/>
            </a:solidFill>
            <a:ln w="9525">
              <a:noFill/>
              <a:round/>
              <a:headEnd/>
              <a:tailEnd/>
            </a:ln>
            <a:effectLst/>
          </p:spPr>
          <p:txBody>
            <a:bodyPr wrap="none" anchor="ctr"/>
            <a:lstStyle/>
            <a:p>
              <a:pPr>
                <a:defRPr/>
              </a:pPr>
              <a:endParaRPr lang="en-US"/>
            </a:p>
          </p:txBody>
        </p:sp>
        <p:sp>
          <p:nvSpPr>
            <p:cNvPr id="46116" name="Oval 36"/>
            <p:cNvSpPr>
              <a:spLocks noChangeArrowheads="1"/>
            </p:cNvSpPr>
            <p:nvPr/>
          </p:nvSpPr>
          <p:spPr bwMode="auto">
            <a:xfrm>
              <a:off x="5360" y="1632"/>
              <a:ext cx="76" cy="76"/>
            </a:xfrm>
            <a:prstGeom prst="ellipse">
              <a:avLst/>
            </a:prstGeom>
            <a:solidFill>
              <a:schemeClr val="folHlink"/>
            </a:solidFill>
            <a:ln w="9525">
              <a:noFill/>
              <a:round/>
              <a:headEnd/>
              <a:tailEnd/>
            </a:ln>
            <a:effectLst/>
          </p:spPr>
          <p:txBody>
            <a:bodyPr wrap="none" anchor="ctr"/>
            <a:lstStyle/>
            <a:p>
              <a:pPr>
                <a:defRPr/>
              </a:pPr>
              <a:endParaRPr lang="en-US"/>
            </a:p>
          </p:txBody>
        </p:sp>
        <p:sp>
          <p:nvSpPr>
            <p:cNvPr id="46117" name="Oval 37"/>
            <p:cNvSpPr>
              <a:spLocks noChangeArrowheads="1"/>
            </p:cNvSpPr>
            <p:nvPr/>
          </p:nvSpPr>
          <p:spPr bwMode="auto">
            <a:xfrm>
              <a:off x="5472" y="1632"/>
              <a:ext cx="76" cy="76"/>
            </a:xfrm>
            <a:prstGeom prst="ellipse">
              <a:avLst/>
            </a:prstGeom>
            <a:solidFill>
              <a:schemeClr val="folHlink"/>
            </a:solidFill>
            <a:ln w="9525">
              <a:noFill/>
              <a:round/>
              <a:headEnd/>
              <a:tailEnd/>
            </a:ln>
            <a:effectLst/>
          </p:spPr>
          <p:txBody>
            <a:bodyPr wrap="none" anchor="ctr"/>
            <a:lstStyle/>
            <a:p>
              <a:pPr>
                <a:defRPr/>
              </a:pPr>
              <a:endParaRPr lang="en-US"/>
            </a:p>
          </p:txBody>
        </p:sp>
        <p:sp>
          <p:nvSpPr>
            <p:cNvPr id="46118"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p>
              <a:pPr>
                <a:defRPr/>
              </a:pPr>
              <a:endParaRPr lang="en-US"/>
            </a:p>
          </p:txBody>
        </p:sp>
        <p:sp>
          <p:nvSpPr>
            <p:cNvPr id="46119" name="Oval 39"/>
            <p:cNvSpPr>
              <a:spLocks noChangeArrowheads="1"/>
            </p:cNvSpPr>
            <p:nvPr/>
          </p:nvSpPr>
          <p:spPr bwMode="auto">
            <a:xfrm>
              <a:off x="5472" y="1744"/>
              <a:ext cx="76" cy="80"/>
            </a:xfrm>
            <a:prstGeom prst="ellipse">
              <a:avLst/>
            </a:prstGeom>
            <a:solidFill>
              <a:schemeClr val="folHlink"/>
            </a:solidFill>
            <a:ln w="9525">
              <a:noFill/>
              <a:round/>
              <a:headEnd/>
              <a:tailEnd/>
            </a:ln>
            <a:effectLst/>
          </p:spPr>
          <p:txBody>
            <a:bodyPr wrap="none" anchor="ctr"/>
            <a:lstStyle/>
            <a:p>
              <a:pPr>
                <a:defRPr/>
              </a:pPr>
              <a:endParaRPr lang="en-US"/>
            </a:p>
          </p:txBody>
        </p:sp>
      </p:grpSp>
    </p:spTree>
  </p:cSld>
  <p:clrMap bg1="dk2" tx1="lt1" bg2="dk1" tx2="lt2" accent1="accent1" accent2="accent2" accent3="accent3" accent4="accent4" accent5="accent5" accent6="accent6" hlink="hlink" folHlink="folHlink"/>
  <p:sldLayoutIdLst>
    <p:sldLayoutId id="2147483710"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2000" fill="hold"/>
                                        <p:tgtEl>
                                          <p:spTgt spid="46083"/>
                                        </p:tgtEl>
                                        <p:attrNameLst>
                                          <p:attrName>ppt_w</p:attrName>
                                        </p:attrNameLst>
                                      </p:cBhvr>
                                      <p:tavLst>
                                        <p:tav tm="0">
                                          <p:val>
                                            <p:strVal val="#ppt_w*2.5"/>
                                          </p:val>
                                        </p:tav>
                                        <p:tav tm="100000">
                                          <p:val>
                                            <p:strVal val="#ppt_w"/>
                                          </p:val>
                                        </p:tav>
                                      </p:tavLst>
                                    </p:anim>
                                    <p:anim calcmode="lin" valueType="num">
                                      <p:cBhvr>
                                        <p:cTn id="8" dur="2000" fill="hold"/>
                                        <p:tgtEl>
                                          <p:spTgt spid="46083"/>
                                        </p:tgtEl>
                                        <p:attrNameLst>
                                          <p:attrName>ppt_h</p:attrName>
                                        </p:attrNameLst>
                                      </p:cBhvr>
                                      <p:tavLst>
                                        <p:tav tm="0">
                                          <p:val>
                                            <p:strVal val="#ppt_h"/>
                                          </p:val>
                                        </p:tav>
                                        <p:tav tm="100000">
                                          <p:val>
                                            <p:strVal val="#ppt_h"/>
                                          </p:val>
                                        </p:tav>
                                      </p:tavLst>
                                    </p:anim>
                                    <p:anim calcmode="lin" valueType="num">
                                      <p:cBhvr>
                                        <p:cTn id="9" dur="2000" fill="hold"/>
                                        <p:tgtEl>
                                          <p:spTgt spid="46083"/>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46083"/>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4608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6084">
                                            <p:txEl>
                                              <p:pRg st="0" end="0"/>
                                            </p:txEl>
                                          </p:spTgt>
                                        </p:tgtEl>
                                        <p:attrNameLst>
                                          <p:attrName>style.visibility</p:attrName>
                                        </p:attrNameLst>
                                      </p:cBhvr>
                                      <p:to>
                                        <p:strVal val="visible"/>
                                      </p:to>
                                    </p:set>
                                    <p:animEffect transition="in" filter="wipe(left)">
                                      <p:cBhvr>
                                        <p:cTn id="16" dur="500"/>
                                        <p:tgtEl>
                                          <p:spTgt spid="46084">
                                            <p:txEl>
                                              <p:pRg st="0" end="0"/>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6084">
                                            <p:txEl>
                                              <p:pRg st="1" end="1"/>
                                            </p:txEl>
                                          </p:spTgt>
                                        </p:tgtEl>
                                        <p:attrNameLst>
                                          <p:attrName>style.visibility</p:attrName>
                                        </p:attrNameLst>
                                      </p:cBhvr>
                                      <p:to>
                                        <p:strVal val="visible"/>
                                      </p:to>
                                    </p:set>
                                    <p:animEffect transition="in" filter="wipe(left)">
                                      <p:cBhvr>
                                        <p:cTn id="19" dur="500"/>
                                        <p:tgtEl>
                                          <p:spTgt spid="46084">
                                            <p:txEl>
                                              <p:pRg st="1" end="1"/>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6084">
                                            <p:txEl>
                                              <p:pRg st="2" end="2"/>
                                            </p:txEl>
                                          </p:spTgt>
                                        </p:tgtEl>
                                        <p:attrNameLst>
                                          <p:attrName>style.visibility</p:attrName>
                                        </p:attrNameLst>
                                      </p:cBhvr>
                                      <p:to>
                                        <p:strVal val="visible"/>
                                      </p:to>
                                    </p:set>
                                    <p:animEffect transition="in" filter="wipe(left)">
                                      <p:cBhvr>
                                        <p:cTn id="22" dur="500"/>
                                        <p:tgtEl>
                                          <p:spTgt spid="46084">
                                            <p:txEl>
                                              <p:pRg st="2" end="2"/>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6084">
                                            <p:txEl>
                                              <p:pRg st="3" end="3"/>
                                            </p:txEl>
                                          </p:spTgt>
                                        </p:tgtEl>
                                        <p:attrNameLst>
                                          <p:attrName>style.visibility</p:attrName>
                                        </p:attrNameLst>
                                      </p:cBhvr>
                                      <p:to>
                                        <p:strVal val="visible"/>
                                      </p:to>
                                    </p:set>
                                    <p:animEffect transition="in" filter="wipe(left)">
                                      <p:cBhvr>
                                        <p:cTn id="25" dur="500"/>
                                        <p:tgtEl>
                                          <p:spTgt spid="46084">
                                            <p:txEl>
                                              <p:pRg st="3" end="3"/>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084">
                                            <p:txEl>
                                              <p:pRg st="4" end="4"/>
                                            </p:txEl>
                                          </p:spTgt>
                                        </p:tgtEl>
                                        <p:attrNameLst>
                                          <p:attrName>style.visibility</p:attrName>
                                        </p:attrNameLst>
                                      </p:cBhvr>
                                      <p:to>
                                        <p:strVal val="visible"/>
                                      </p:to>
                                    </p:set>
                                    <p:animEffect transition="in" filter="wipe(left)">
                                      <p:cBhvr>
                                        <p:cTn id="28" dur="500"/>
                                        <p:tgtEl>
                                          <p:spTgt spid="4608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build="p">
        <p:tmplLst>
          <p:tmpl lvl="1">
            <p:tnLst>
              <p:par>
                <p:cTn presetID="22" presetClass="entr" presetSubtype="8" fill="hold" nodeType="clickEffect">
                  <p:stCondLst>
                    <p:cond delay="0"/>
                  </p:stCondLst>
                  <p:childTnLst>
                    <p:set>
                      <p:cBhvr>
                        <p:cTn dur="1" fill="hold">
                          <p:stCondLst>
                            <p:cond delay="0"/>
                          </p:stCondLst>
                        </p:cTn>
                        <p:tgtEl>
                          <p:spTgt spid="46084"/>
                        </p:tgtEl>
                        <p:attrNameLst>
                          <p:attrName>style.visibility</p:attrName>
                        </p:attrNameLst>
                      </p:cBhvr>
                      <p:to>
                        <p:strVal val="visible"/>
                      </p:to>
                    </p:set>
                    <p:animEffect transition="in" filter="wipe(left)">
                      <p:cBhvr>
                        <p:cTn dur="500"/>
                        <p:tgtEl>
                          <p:spTgt spid="46084"/>
                        </p:tgtEl>
                      </p:cBhvr>
                    </p:animEffect>
                  </p:childTnLst>
                </p:cTn>
              </p:par>
            </p:tnLst>
          </p:tmpl>
          <p:tmpl lvl="2">
            <p:tnLst>
              <p:par>
                <p:cTn presetID="22" presetClass="entr" presetSubtype="8" fill="hold" nodeType="withEffect">
                  <p:stCondLst>
                    <p:cond delay="0"/>
                  </p:stCondLst>
                  <p:childTnLst>
                    <p:set>
                      <p:cBhvr>
                        <p:cTn dur="1" fill="hold">
                          <p:stCondLst>
                            <p:cond delay="0"/>
                          </p:stCondLst>
                        </p:cTn>
                        <p:tgtEl>
                          <p:spTgt spid="46084"/>
                        </p:tgtEl>
                        <p:attrNameLst>
                          <p:attrName>style.visibility</p:attrName>
                        </p:attrNameLst>
                      </p:cBhvr>
                      <p:to>
                        <p:strVal val="visible"/>
                      </p:to>
                    </p:set>
                    <p:animEffect transition="in" filter="wipe(left)">
                      <p:cBhvr>
                        <p:cTn dur="500"/>
                        <p:tgtEl>
                          <p:spTgt spid="46084"/>
                        </p:tgtEl>
                      </p:cBhvr>
                    </p:animEffect>
                  </p:childTnLst>
                </p:cTn>
              </p:par>
            </p:tnLst>
          </p:tmpl>
          <p:tmpl lvl="3">
            <p:tnLst>
              <p:par>
                <p:cTn presetID="22" presetClass="entr" presetSubtype="8" fill="hold" nodeType="withEffect">
                  <p:stCondLst>
                    <p:cond delay="0"/>
                  </p:stCondLst>
                  <p:childTnLst>
                    <p:set>
                      <p:cBhvr>
                        <p:cTn dur="1" fill="hold">
                          <p:stCondLst>
                            <p:cond delay="0"/>
                          </p:stCondLst>
                        </p:cTn>
                        <p:tgtEl>
                          <p:spTgt spid="46084"/>
                        </p:tgtEl>
                        <p:attrNameLst>
                          <p:attrName>style.visibility</p:attrName>
                        </p:attrNameLst>
                      </p:cBhvr>
                      <p:to>
                        <p:strVal val="visible"/>
                      </p:to>
                    </p:set>
                    <p:animEffect transition="in" filter="wipe(left)">
                      <p:cBhvr>
                        <p:cTn dur="500"/>
                        <p:tgtEl>
                          <p:spTgt spid="46084"/>
                        </p:tgtEl>
                      </p:cBhvr>
                    </p:animEffect>
                  </p:childTnLst>
                </p:cTn>
              </p:par>
            </p:tnLst>
          </p:tmpl>
          <p:tmpl lvl="4">
            <p:tnLst>
              <p:par>
                <p:cTn presetID="22" presetClass="entr" presetSubtype="8" fill="hold" nodeType="withEffect">
                  <p:stCondLst>
                    <p:cond delay="0"/>
                  </p:stCondLst>
                  <p:childTnLst>
                    <p:set>
                      <p:cBhvr>
                        <p:cTn dur="1" fill="hold">
                          <p:stCondLst>
                            <p:cond delay="0"/>
                          </p:stCondLst>
                        </p:cTn>
                        <p:tgtEl>
                          <p:spTgt spid="46084"/>
                        </p:tgtEl>
                        <p:attrNameLst>
                          <p:attrName>style.visibility</p:attrName>
                        </p:attrNameLst>
                      </p:cBhvr>
                      <p:to>
                        <p:strVal val="visible"/>
                      </p:to>
                    </p:set>
                    <p:animEffect transition="in" filter="wipe(left)">
                      <p:cBhvr>
                        <p:cTn dur="500"/>
                        <p:tgtEl>
                          <p:spTgt spid="46084"/>
                        </p:tgtEl>
                      </p:cBhvr>
                    </p:animEffect>
                  </p:childTnLst>
                </p:cTn>
              </p:par>
            </p:tnLst>
          </p:tmpl>
          <p:tmpl lvl="5">
            <p:tnLst>
              <p:par>
                <p:cTn presetID="22" presetClass="entr" presetSubtype="8" fill="hold" nodeType="withEffect">
                  <p:stCondLst>
                    <p:cond delay="0"/>
                  </p:stCondLst>
                  <p:childTnLst>
                    <p:set>
                      <p:cBhvr>
                        <p:cTn dur="1" fill="hold">
                          <p:stCondLst>
                            <p:cond delay="0"/>
                          </p:stCondLst>
                        </p:cTn>
                        <p:tgtEl>
                          <p:spTgt spid="46084"/>
                        </p:tgtEl>
                        <p:attrNameLst>
                          <p:attrName>style.visibility</p:attrName>
                        </p:attrNameLst>
                      </p:cBhvr>
                      <p:to>
                        <p:strVal val="visible"/>
                      </p:to>
                    </p:set>
                    <p:animEffect transition="in" filter="wipe(left)">
                      <p:cBhvr>
                        <p:cTn dur="500"/>
                        <p:tgtEl>
                          <p:spTgt spid="46084"/>
                        </p:tgtEl>
                      </p:cBhvr>
                    </p:animEffect>
                  </p:childTnLst>
                </p:cTn>
              </p:par>
            </p:tnLst>
          </p:tmpl>
        </p:tmplLst>
      </p:bldP>
    </p:bld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charset="0"/>
        </a:defRPr>
      </a:lvl2pPr>
      <a:lvl3pPr algn="l" rtl="0" eaLnBrk="0" fontAlgn="base" hangingPunct="0">
        <a:spcBef>
          <a:spcPct val="0"/>
        </a:spcBef>
        <a:spcAft>
          <a:spcPct val="0"/>
        </a:spcAft>
        <a:defRPr sz="3900" b="1">
          <a:solidFill>
            <a:schemeClr val="tx2"/>
          </a:solidFill>
          <a:latin typeface="Arial" charset="0"/>
        </a:defRPr>
      </a:lvl3pPr>
      <a:lvl4pPr algn="l" rtl="0" eaLnBrk="0" fontAlgn="base" hangingPunct="0">
        <a:spcBef>
          <a:spcPct val="0"/>
        </a:spcBef>
        <a:spcAft>
          <a:spcPct val="0"/>
        </a:spcAft>
        <a:defRPr sz="3900" b="1">
          <a:solidFill>
            <a:schemeClr val="tx2"/>
          </a:solidFill>
          <a:latin typeface="Arial" charset="0"/>
        </a:defRPr>
      </a:lvl4pPr>
      <a:lvl5pPr algn="l" rtl="0" eaLnBrk="0" fontAlgn="base" hangingPunct="0">
        <a:spcBef>
          <a:spcPct val="0"/>
        </a:spcBef>
        <a:spcAft>
          <a:spcPct val="0"/>
        </a:spcAft>
        <a:defRPr sz="3900" b="1">
          <a:solidFill>
            <a:schemeClr val="tx2"/>
          </a:solidFill>
          <a:latin typeface="Arial" charset="0"/>
        </a:defRPr>
      </a:lvl5pPr>
      <a:lvl6pPr marL="457200" algn="l" rtl="0" fontAlgn="base">
        <a:spcBef>
          <a:spcPct val="0"/>
        </a:spcBef>
        <a:spcAft>
          <a:spcPct val="0"/>
        </a:spcAft>
        <a:defRPr sz="3900" b="1">
          <a:solidFill>
            <a:schemeClr val="tx2"/>
          </a:solidFill>
          <a:latin typeface="Arial" charset="0"/>
        </a:defRPr>
      </a:lvl6pPr>
      <a:lvl7pPr marL="914400" algn="l" rtl="0" fontAlgn="base">
        <a:spcBef>
          <a:spcPct val="0"/>
        </a:spcBef>
        <a:spcAft>
          <a:spcPct val="0"/>
        </a:spcAft>
        <a:defRPr sz="3900" b="1">
          <a:solidFill>
            <a:schemeClr val="tx2"/>
          </a:solidFill>
          <a:latin typeface="Arial" charset="0"/>
        </a:defRPr>
      </a:lvl7pPr>
      <a:lvl8pPr marL="1371600" algn="l" rtl="0" fontAlgn="base">
        <a:spcBef>
          <a:spcPct val="0"/>
        </a:spcBef>
        <a:spcAft>
          <a:spcPct val="0"/>
        </a:spcAft>
        <a:defRPr sz="3900" b="1">
          <a:solidFill>
            <a:schemeClr val="tx2"/>
          </a:solidFill>
          <a:latin typeface="Arial" charset="0"/>
        </a:defRPr>
      </a:lvl8pPr>
      <a:lvl9pPr marL="1828800" algn="l" rtl="0" fontAlgn="base">
        <a:spcBef>
          <a:spcPct val="0"/>
        </a:spcBef>
        <a:spcAft>
          <a:spcPct val="0"/>
        </a:spcAft>
        <a:defRPr sz="39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ctrTitle"/>
          </p:nvPr>
        </p:nvSpPr>
        <p:spPr/>
        <p:txBody>
          <a:bodyPr/>
          <a:lstStyle/>
          <a:p>
            <a:pPr eaLnBrk="1" hangingPunct="1"/>
            <a:r>
              <a:rPr lang="es-ES_tradnl" smtClean="0"/>
              <a:t>Argumentos analógicos</a:t>
            </a:r>
            <a:endParaRPr lang="es-ES" smtClean="0"/>
          </a:p>
        </p:txBody>
      </p:sp>
    </p:spTree>
  </p:cSld>
  <p:clrMapOvr>
    <a:masterClrMapping/>
  </p:clrMapOvr>
  <p:transition>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s-ES_tradnl" smtClean="0"/>
              <a:t>Esquema </a:t>
            </a:r>
            <a:endParaRPr lang="es-ES" smtClean="0"/>
          </a:p>
        </p:txBody>
      </p:sp>
      <p:sp>
        <p:nvSpPr>
          <p:cNvPr id="12291" name="Rectangle 3"/>
          <p:cNvSpPr>
            <a:spLocks noGrp="1" noChangeArrowheads="1"/>
          </p:cNvSpPr>
          <p:nvPr>
            <p:ph type="body" idx="1"/>
          </p:nvPr>
        </p:nvSpPr>
        <p:spPr/>
        <p:txBody>
          <a:bodyPr/>
          <a:lstStyle/>
          <a:p>
            <a:pPr eaLnBrk="1" hangingPunct="1">
              <a:buFont typeface="Wingdings" pitchFamily="2" charset="2"/>
              <a:buNone/>
            </a:pPr>
            <a:endParaRPr lang="es-ES" sz="3900" i="1" smtClean="0"/>
          </a:p>
          <a:p>
            <a:pPr eaLnBrk="1" hangingPunct="1">
              <a:buFont typeface="Wingdings" pitchFamily="2" charset="2"/>
              <a:buNone/>
            </a:pPr>
            <a:r>
              <a:rPr lang="es-ES" sz="3400" i="1" smtClean="0"/>
              <a:t>Garantía:  x</a:t>
            </a:r>
            <a:r>
              <a:rPr lang="es-ES" sz="3400" smtClean="0"/>
              <a:t> e </a:t>
            </a:r>
            <a:r>
              <a:rPr lang="es-ES" sz="3400" i="1" smtClean="0"/>
              <a:t>y  </a:t>
            </a:r>
            <a:r>
              <a:rPr lang="es-ES" sz="3400" smtClean="0"/>
              <a:t>tienen las propiedad P</a:t>
            </a:r>
          </a:p>
          <a:p>
            <a:pPr eaLnBrk="1" hangingPunct="1">
              <a:buFont typeface="Wingdings" pitchFamily="2" charset="2"/>
              <a:buNone/>
            </a:pPr>
            <a:r>
              <a:rPr lang="es-ES" sz="3400" i="1" smtClean="0"/>
              <a:t>Dato:       </a:t>
            </a:r>
            <a:r>
              <a:rPr lang="es-ES" sz="3400" i="1" u="sng" smtClean="0"/>
              <a:t>x </a:t>
            </a:r>
            <a:r>
              <a:rPr lang="es-ES" sz="3400" u="sng" smtClean="0"/>
              <a:t>tiene además la propiedad Q</a:t>
            </a:r>
            <a:r>
              <a:rPr lang="es-ES" sz="3400" smtClean="0"/>
              <a:t>   </a:t>
            </a:r>
          </a:p>
          <a:p>
            <a:pPr eaLnBrk="1" hangingPunct="1">
              <a:buFont typeface="Wingdings" pitchFamily="2" charset="2"/>
              <a:buNone/>
            </a:pPr>
            <a:r>
              <a:rPr lang="es-ES_tradnl" sz="3400" i="1" smtClean="0"/>
              <a:t> Tesis:            y </a:t>
            </a:r>
            <a:r>
              <a:rPr lang="es-ES_tradnl" sz="3400" smtClean="0"/>
              <a:t>tiene la propiedad Q</a:t>
            </a:r>
            <a:endParaRPr lang="es-ES" sz="3400" smtClean="0"/>
          </a:p>
        </p:txBody>
      </p:sp>
      <p:sp>
        <p:nvSpPr>
          <p:cNvPr id="30" name="29 Llamada rectangular"/>
          <p:cNvSpPr/>
          <p:nvPr/>
        </p:nvSpPr>
        <p:spPr>
          <a:xfrm>
            <a:off x="1428750" y="1785938"/>
            <a:ext cx="2000250" cy="428625"/>
          </a:xfrm>
          <a:prstGeom prst="wedgeRectCallout">
            <a:avLst>
              <a:gd name="adj1" fmla="val -747"/>
              <a:gd name="adj2" fmla="val 13037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Caso análogo</a:t>
            </a:r>
            <a:endParaRPr lang="en-US" dirty="0"/>
          </a:p>
        </p:txBody>
      </p:sp>
      <p:sp>
        <p:nvSpPr>
          <p:cNvPr id="32" name="31 Llamada rectangular"/>
          <p:cNvSpPr/>
          <p:nvPr/>
        </p:nvSpPr>
        <p:spPr>
          <a:xfrm>
            <a:off x="3929063" y="1785938"/>
            <a:ext cx="1928812" cy="428625"/>
          </a:xfrm>
          <a:prstGeom prst="wedgeRectCallout">
            <a:avLst>
              <a:gd name="adj1" fmla="val -71113"/>
              <a:gd name="adj2" fmla="val 1303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Caso primario</a:t>
            </a:r>
            <a:endParaRPr lang="en-US" dirty="0"/>
          </a:p>
        </p:txBody>
      </p:sp>
      <p:sp>
        <p:nvSpPr>
          <p:cNvPr id="33" name="32 Llamada rectangular"/>
          <p:cNvSpPr/>
          <p:nvPr/>
        </p:nvSpPr>
        <p:spPr>
          <a:xfrm>
            <a:off x="6143625" y="1785938"/>
            <a:ext cx="2214563" cy="428625"/>
          </a:xfrm>
          <a:prstGeom prst="wedgeRectCallout">
            <a:avLst>
              <a:gd name="adj1" fmla="val 25462"/>
              <a:gd name="adj2" fmla="val 10452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Semejanza inicial</a:t>
            </a:r>
            <a:endParaRPr lang="en-US" dirty="0"/>
          </a:p>
        </p:txBody>
      </p:sp>
      <p:sp>
        <p:nvSpPr>
          <p:cNvPr id="34" name="33 Llamada rectangular"/>
          <p:cNvSpPr/>
          <p:nvPr/>
        </p:nvSpPr>
        <p:spPr>
          <a:xfrm>
            <a:off x="6786563" y="4572000"/>
            <a:ext cx="2143125" cy="571500"/>
          </a:xfrm>
          <a:prstGeom prst="wedgeRectCallout">
            <a:avLst>
              <a:gd name="adj1" fmla="val 13430"/>
              <a:gd name="adj2" fmla="val -22032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dirty="0"/>
              <a:t>Semejanza derivada</a:t>
            </a:r>
            <a:endParaRPr lang="en-US" dirty="0"/>
          </a:p>
        </p:txBody>
      </p:sp>
    </p:spTree>
  </p:cSld>
  <p:clrMapOvr>
    <a:masterClrMapping/>
  </p:clrMapOvr>
  <p:transition>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p:txBody>
          <a:bodyPr/>
          <a:lstStyle/>
          <a:p>
            <a:pPr algn="ctr"/>
            <a:r>
              <a:rPr lang="es-ES" smtClean="0"/>
              <a:t>Análisis de los componentes del esquema </a:t>
            </a:r>
            <a:endParaRPr lang="en-US" smtClean="0"/>
          </a:p>
        </p:txBody>
      </p:sp>
      <p:sp>
        <p:nvSpPr>
          <p:cNvPr id="13315" name="2 Marcador de contenido"/>
          <p:cNvSpPr>
            <a:spLocks noGrp="1"/>
          </p:cNvSpPr>
          <p:nvPr>
            <p:ph idx="1"/>
          </p:nvPr>
        </p:nvSpPr>
        <p:spPr>
          <a:xfrm>
            <a:off x="457200" y="1719263"/>
            <a:ext cx="8229600" cy="4638675"/>
          </a:xfrm>
        </p:spPr>
        <p:txBody>
          <a:bodyPr/>
          <a:lstStyle/>
          <a:p>
            <a:r>
              <a:rPr lang="es-ES" sz="2800" smtClean="0"/>
              <a:t>Caso primario (y): Es el objeto, hecho o asunto de interés. Aquel sobre el que saber o decidir algo.</a:t>
            </a:r>
          </a:p>
          <a:p>
            <a:r>
              <a:rPr lang="es-ES" sz="2800" smtClean="0"/>
              <a:t>Caso análogo (x): Es el que comparo con el caso primario.</a:t>
            </a:r>
          </a:p>
          <a:p>
            <a:r>
              <a:rPr lang="es-ES" sz="2800" smtClean="0"/>
              <a:t>Semejanza inicial (P): Es la propiedad que comparten ambas casos.</a:t>
            </a:r>
          </a:p>
          <a:p>
            <a:r>
              <a:rPr lang="es-ES" sz="2800" smtClean="0"/>
              <a:t>Semejanza derivada (Q): Es la propiedad que inicialmente pertenece al caso análogo y que concluyo que también pertenece al primario. </a:t>
            </a:r>
          </a:p>
          <a:p>
            <a:endParaRPr lang="en-US" smtClean="0"/>
          </a:p>
        </p:txBody>
      </p:sp>
    </p:spTree>
  </p:cSld>
  <p:clrMapOvr>
    <a:masterClrMapping/>
  </p:clrMapOvr>
  <p:transition>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p:txBody>
          <a:bodyPr/>
          <a:lstStyle/>
          <a:p>
            <a:pPr algn="ctr"/>
            <a:r>
              <a:rPr lang="es-ES" smtClean="0"/>
              <a:t>Ejemplo </a:t>
            </a:r>
            <a:endParaRPr lang="en-US" smtClean="0"/>
          </a:p>
        </p:txBody>
      </p:sp>
      <p:sp>
        <p:nvSpPr>
          <p:cNvPr id="14339" name="2 Marcador de contenido"/>
          <p:cNvSpPr>
            <a:spLocks noGrp="1"/>
          </p:cNvSpPr>
          <p:nvPr>
            <p:ph idx="1"/>
          </p:nvPr>
        </p:nvSpPr>
        <p:spPr/>
        <p:txBody>
          <a:bodyPr/>
          <a:lstStyle/>
          <a:p>
            <a:pPr>
              <a:buFont typeface="Wingdings" pitchFamily="2" charset="2"/>
              <a:buNone/>
            </a:pPr>
            <a:endParaRPr lang="es-ES" smtClean="0"/>
          </a:p>
          <a:p>
            <a:pPr>
              <a:buFont typeface="Wingdings" pitchFamily="2" charset="2"/>
              <a:buNone/>
            </a:pPr>
            <a:endParaRPr lang="es-ES" smtClean="0"/>
          </a:p>
          <a:p>
            <a:pPr>
              <a:buFont typeface="Wingdings" pitchFamily="2" charset="2"/>
              <a:buNone/>
            </a:pPr>
            <a:r>
              <a:rPr lang="es-ES" smtClean="0"/>
              <a:t>Carlos y Juana concurren a escuelas privadas.</a:t>
            </a:r>
          </a:p>
          <a:p>
            <a:pPr>
              <a:buFont typeface="Wingdings" pitchFamily="2" charset="2"/>
              <a:buNone/>
            </a:pPr>
            <a:r>
              <a:rPr lang="es-ES" smtClean="0"/>
              <a:t>Carlos lleva uniforme.</a:t>
            </a:r>
          </a:p>
          <a:p>
            <a:pPr>
              <a:buFont typeface="Wingdings" pitchFamily="2" charset="2"/>
              <a:buNone/>
            </a:pPr>
            <a:r>
              <a:rPr lang="es-ES" smtClean="0"/>
              <a:t>Por lo tanto, Juana también lleva uniforme</a:t>
            </a:r>
            <a:endParaRPr lang="en-US" smtClean="0"/>
          </a:p>
        </p:txBody>
      </p:sp>
    </p:spTree>
  </p:cSld>
  <p:clrMapOvr>
    <a:masterClrMapping/>
  </p:clrMapOvr>
  <p:transition>
    <p:cover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p:txBody>
          <a:bodyPr/>
          <a:lstStyle/>
          <a:p>
            <a:pPr algn="ctr"/>
            <a:r>
              <a:rPr lang="es-ES" smtClean="0"/>
              <a:t>Análisis </a:t>
            </a:r>
            <a:endParaRPr lang="en-US" smtClean="0"/>
          </a:p>
        </p:txBody>
      </p:sp>
      <p:sp>
        <p:nvSpPr>
          <p:cNvPr id="15363" name="2 Marcador de contenido"/>
          <p:cNvSpPr>
            <a:spLocks noGrp="1"/>
          </p:cNvSpPr>
          <p:nvPr>
            <p:ph idx="1"/>
          </p:nvPr>
        </p:nvSpPr>
        <p:spPr/>
        <p:txBody>
          <a:bodyPr/>
          <a:lstStyle/>
          <a:p>
            <a:r>
              <a:rPr lang="es-ES" smtClean="0"/>
              <a:t>Caso primario: Juana</a:t>
            </a:r>
          </a:p>
          <a:p>
            <a:endParaRPr lang="es-ES" smtClean="0"/>
          </a:p>
          <a:p>
            <a:r>
              <a:rPr lang="es-ES" smtClean="0"/>
              <a:t>Caso análogo: Carlos</a:t>
            </a:r>
          </a:p>
          <a:p>
            <a:endParaRPr lang="es-ES" smtClean="0"/>
          </a:p>
          <a:p>
            <a:r>
              <a:rPr lang="es-ES" smtClean="0"/>
              <a:t>Semejanza inicial: Concurrir a escuelas privadas.</a:t>
            </a:r>
          </a:p>
          <a:p>
            <a:endParaRPr lang="es-ES" smtClean="0"/>
          </a:p>
          <a:p>
            <a:r>
              <a:rPr lang="es-ES" smtClean="0"/>
              <a:t>Semejanza derivada: Concurrir con uniforme. </a:t>
            </a:r>
            <a:endParaRPr lang="en-US" smtClean="0"/>
          </a:p>
        </p:txBody>
      </p:sp>
    </p:spTree>
  </p:cSld>
  <p:clrMapOvr>
    <a:masterClrMapping/>
  </p:clrMapOvr>
  <p:transition>
    <p:cover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eaLnBrk="1" hangingPunct="1"/>
            <a:r>
              <a:rPr lang="es-ES_tradnl" sz="3200" smtClean="0"/>
              <a:t>Evaluación de los argumentos analógicos</a:t>
            </a:r>
            <a:endParaRPr lang="es-ES" sz="3200" smtClean="0"/>
          </a:p>
        </p:txBody>
      </p:sp>
      <p:sp>
        <p:nvSpPr>
          <p:cNvPr id="16387" name="Rectangle 3"/>
          <p:cNvSpPr>
            <a:spLocks noGrp="1" noChangeArrowheads="1"/>
          </p:cNvSpPr>
          <p:nvPr>
            <p:ph type="body" idx="1"/>
          </p:nvPr>
        </p:nvSpPr>
        <p:spPr/>
        <p:txBody>
          <a:bodyPr/>
          <a:lstStyle/>
          <a:p>
            <a:pPr marL="609600" indent="-609600" eaLnBrk="1" hangingPunct="1">
              <a:buFont typeface="Wingdings" pitchFamily="2" charset="2"/>
              <a:buNone/>
            </a:pPr>
            <a:r>
              <a:rPr lang="es-ES_tradnl" sz="2600" smtClean="0"/>
              <a:t>Criterios (aplicables también en su elaboración)</a:t>
            </a:r>
          </a:p>
          <a:p>
            <a:pPr marL="609600" indent="-609600" eaLnBrk="1" hangingPunct="1">
              <a:buFontTx/>
              <a:buAutoNum type="arabicPeriod"/>
            </a:pPr>
            <a:r>
              <a:rPr lang="es-ES_tradnl" sz="2600" smtClean="0"/>
              <a:t>Cantidad de ejemplos similares al objeto de nuestro interés.</a:t>
            </a:r>
          </a:p>
          <a:p>
            <a:pPr marL="609600" indent="-609600" eaLnBrk="1" hangingPunct="1">
              <a:buFontTx/>
              <a:buAutoNum type="arabicPeriod"/>
            </a:pPr>
            <a:r>
              <a:rPr lang="es-ES_tradnl" sz="2600" smtClean="0"/>
              <a:t>Número de semejanzas entre los ejemplos análogos y nuestro objeto.</a:t>
            </a:r>
          </a:p>
          <a:p>
            <a:pPr marL="609600" indent="-609600" eaLnBrk="1" hangingPunct="1">
              <a:buFontTx/>
              <a:buAutoNum type="arabicPeriod"/>
            </a:pPr>
            <a:r>
              <a:rPr lang="es-ES_tradnl" sz="2600" smtClean="0"/>
              <a:t>Las semejanzas compartidas entre los ejemplos y nuestro caso deben ser relevantes con respecto a la/s que se afirma/n en la conclusión.   </a:t>
            </a:r>
            <a:endParaRPr lang="es-ES" sz="2600" smtClean="0"/>
          </a:p>
        </p:txBody>
      </p:sp>
    </p:spTree>
  </p:cSld>
  <p:clrMapOvr>
    <a:masterClrMapping/>
  </p:clrMapOvr>
  <p:transition>
    <p:cover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s-ES_tradnl" smtClean="0"/>
              <a:t>Ejemplo de aplicación</a:t>
            </a:r>
            <a:endParaRPr lang="es-ES" smtClean="0"/>
          </a:p>
        </p:txBody>
      </p:sp>
      <p:sp>
        <p:nvSpPr>
          <p:cNvPr id="17411" name="Rectangle 3"/>
          <p:cNvSpPr>
            <a:spLocks noGrp="1" noChangeArrowheads="1"/>
          </p:cNvSpPr>
          <p:nvPr>
            <p:ph type="body" idx="1"/>
          </p:nvPr>
        </p:nvSpPr>
        <p:spPr/>
        <p:txBody>
          <a:bodyPr/>
          <a:lstStyle/>
          <a:p>
            <a:pPr eaLnBrk="1" hangingPunct="1">
              <a:buFont typeface="Wingdings" pitchFamily="2" charset="2"/>
              <a:buNone/>
            </a:pPr>
            <a:r>
              <a:rPr lang="es-ES_tradnl" smtClean="0"/>
              <a:t>Carlos, al igual que yo, tiene un crédito hipotecario pero todavía no cobro su sueldo para poder pagar la próxima cuota. </a:t>
            </a:r>
          </a:p>
          <a:p>
            <a:pPr eaLnBrk="1" hangingPunct="1">
              <a:buFont typeface="Wingdings" pitchFamily="2" charset="2"/>
              <a:buNone/>
            </a:pPr>
            <a:r>
              <a:rPr lang="es-ES_tradnl" smtClean="0"/>
              <a:t>A él le otorgaron una prórroga para pagar la próxima cuota. </a:t>
            </a:r>
          </a:p>
          <a:p>
            <a:pPr eaLnBrk="1" hangingPunct="1">
              <a:buFont typeface="Wingdings" pitchFamily="2" charset="2"/>
              <a:buNone/>
            </a:pPr>
            <a:r>
              <a:rPr lang="es-ES_tradnl" smtClean="0"/>
              <a:t>Por lo tanto, a mi también me deberían otorgar una prórroga   </a:t>
            </a:r>
            <a:endParaRPr lang="es-ES" smtClean="0"/>
          </a:p>
        </p:txBody>
      </p:sp>
    </p:spTree>
  </p:cSld>
  <p:clrMapOvr>
    <a:masterClrMapping/>
  </p:clrMapOvr>
  <p:transition>
    <p:cover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s-ES_tradnl" smtClean="0"/>
              <a:t>Aplicamos el primer requisito</a:t>
            </a:r>
            <a:endParaRPr lang="es-ES" smtClean="0"/>
          </a:p>
        </p:txBody>
      </p:sp>
      <p:sp>
        <p:nvSpPr>
          <p:cNvPr id="18435" name="Rectangle 3"/>
          <p:cNvSpPr>
            <a:spLocks noGrp="1" noChangeArrowheads="1"/>
          </p:cNvSpPr>
          <p:nvPr>
            <p:ph type="body" idx="1"/>
          </p:nvPr>
        </p:nvSpPr>
        <p:spPr/>
        <p:txBody>
          <a:bodyPr/>
          <a:lstStyle/>
          <a:p>
            <a:pPr eaLnBrk="1" hangingPunct="1"/>
            <a:r>
              <a:rPr lang="es-ES_tradnl" smtClean="0"/>
              <a:t>Conozco diez personas que, al igual que yo, tienen un crédito hipotecario pero aun no han cobrado su sueldo para poder pagar la próxima cuota.</a:t>
            </a:r>
          </a:p>
          <a:p>
            <a:pPr eaLnBrk="1" hangingPunct="1"/>
            <a:r>
              <a:rPr lang="es-ES_tradnl" smtClean="0"/>
              <a:t>A todos ellos le han otorgado una prórroga para pagarla última cuota.</a:t>
            </a:r>
          </a:p>
          <a:p>
            <a:pPr eaLnBrk="1" hangingPunct="1"/>
            <a:r>
              <a:rPr lang="es-ES_tradnl" smtClean="0"/>
              <a:t>Por lo tanto, a mi también me debieran otorgar esa prórroga.</a:t>
            </a:r>
            <a:endParaRPr lang="es-ES" smtClean="0"/>
          </a:p>
        </p:txBody>
      </p:sp>
    </p:spTree>
  </p:cSld>
  <p:clrMapOvr>
    <a:masterClrMapping/>
  </p:clrMapOvr>
  <p:transition>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s-ES_tradnl" smtClean="0"/>
              <a:t>Aplicamos el segundo requisito</a:t>
            </a:r>
            <a:endParaRPr lang="es-ES" smtClean="0"/>
          </a:p>
        </p:txBody>
      </p:sp>
      <p:sp>
        <p:nvSpPr>
          <p:cNvPr id="19459" name="Rectangle 3"/>
          <p:cNvSpPr>
            <a:spLocks noGrp="1" noChangeArrowheads="1"/>
          </p:cNvSpPr>
          <p:nvPr>
            <p:ph type="body" idx="1"/>
          </p:nvPr>
        </p:nvSpPr>
        <p:spPr/>
        <p:txBody>
          <a:bodyPr/>
          <a:lstStyle/>
          <a:p>
            <a:pPr eaLnBrk="1" hangingPunct="1">
              <a:lnSpc>
                <a:spcPct val="90000"/>
              </a:lnSpc>
            </a:pPr>
            <a:r>
              <a:rPr lang="es-ES_tradnl" sz="2400" smtClean="0"/>
              <a:t>Conozco diez personas que tienen un crédito hipotecario en el Banco Provincia, que son además empleados del banco y no adeudan ninguna cuota anterior, pero debido a que hubo un retraso en el pago de los sueldos solicitaron por nota una prórroga para pagar la última cuota y se la otorgaron. </a:t>
            </a:r>
          </a:p>
          <a:p>
            <a:pPr eaLnBrk="1" hangingPunct="1">
              <a:lnSpc>
                <a:spcPct val="90000"/>
              </a:lnSpc>
            </a:pPr>
            <a:r>
              <a:rPr lang="es-ES_tradnl" sz="2400" smtClean="0"/>
              <a:t>Mi crédito hipotecario pertenece al mismo banco, soy también empleada del mismo, estoy al día en el pago del crédito, y aun no me han pagado el sueldo. </a:t>
            </a:r>
          </a:p>
          <a:p>
            <a:pPr eaLnBrk="1" hangingPunct="1">
              <a:lnSpc>
                <a:spcPct val="90000"/>
              </a:lnSpc>
            </a:pPr>
            <a:r>
              <a:rPr lang="es-ES_tradnl" sz="2400" smtClean="0"/>
              <a:t>Por lo tanto, si presento una nota a mi también me deberían otorgar una prórroga</a:t>
            </a:r>
            <a:endParaRPr lang="es-ES" sz="2400" smtClean="0"/>
          </a:p>
        </p:txBody>
      </p:sp>
    </p:spTree>
  </p:cSld>
  <p:clrMapOvr>
    <a:masterClrMapping/>
  </p:clrMapOvr>
  <p:transition>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s-ES_tradnl" smtClean="0"/>
              <a:t>Tercer requisito</a:t>
            </a:r>
            <a:endParaRPr lang="es-ES" smtClean="0"/>
          </a:p>
        </p:txBody>
      </p:sp>
      <p:sp>
        <p:nvSpPr>
          <p:cNvPr id="20483" name="Rectangle 3"/>
          <p:cNvSpPr>
            <a:spLocks noGrp="1" noChangeArrowheads="1"/>
          </p:cNvSpPr>
          <p:nvPr>
            <p:ph type="body" idx="1"/>
          </p:nvPr>
        </p:nvSpPr>
        <p:spPr/>
        <p:txBody>
          <a:bodyPr/>
          <a:lstStyle/>
          <a:p>
            <a:pPr eaLnBrk="1" hangingPunct="1"/>
            <a:r>
              <a:rPr lang="es-ES_tradnl" smtClean="0"/>
              <a:t>Se verifica en el hecho de que las propiedades compartidas entre esas 10 personas y esta otra son relevantes (o son razón) respecto a la que se afirma en la conclusión, esto es, la del otorgamiento de la prórroga.   </a:t>
            </a:r>
            <a:endParaRPr lang="es-ES" smtClean="0"/>
          </a:p>
        </p:txBody>
      </p:sp>
    </p:spTree>
  </p:cSld>
  <p:clrMapOvr>
    <a:masterClrMapping/>
  </p:clrMapOvr>
  <p:transition>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s-ES_tradnl" sz="3500" smtClean="0"/>
              <a:t>La refutación en los argumentos analógicos</a:t>
            </a:r>
            <a:endParaRPr lang="es-ES" sz="3500" smtClean="0"/>
          </a:p>
        </p:txBody>
      </p:sp>
      <p:sp>
        <p:nvSpPr>
          <p:cNvPr id="21507" name="Rectangle 3"/>
          <p:cNvSpPr>
            <a:spLocks noGrp="1" noChangeArrowheads="1"/>
          </p:cNvSpPr>
          <p:nvPr>
            <p:ph type="body" idx="1"/>
          </p:nvPr>
        </p:nvSpPr>
        <p:spPr/>
        <p:txBody>
          <a:bodyPr/>
          <a:lstStyle/>
          <a:p>
            <a:pPr eaLnBrk="1" hangingPunct="1">
              <a:lnSpc>
                <a:spcPct val="80000"/>
              </a:lnSpc>
              <a:buFont typeface="Wingdings" pitchFamily="2" charset="2"/>
              <a:buNone/>
            </a:pPr>
            <a:r>
              <a:rPr lang="es-ES_tradnl" sz="2100" smtClean="0"/>
              <a:t>1 Se buscan</a:t>
            </a:r>
            <a:r>
              <a:rPr lang="es-ES_tradnl" sz="2100" b="1" smtClean="0"/>
              <a:t> diferencias que sean más relevantes que las semejanzas: </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Ejemplo:  </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Florencia concluye que a ella la van a dejar entrar con su perro a la escuela porque a Juan lo dejaron </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Refutación: </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Juan es no vidente y el perro es su lazarillo, pero este no es el caso de Florencia. Por lo tanto no lo va a poder entrar.</a:t>
            </a:r>
            <a:endParaRPr lang="es-ES" sz="2100" smtClean="0"/>
          </a:p>
        </p:txBody>
      </p:sp>
    </p:spTree>
  </p:cSld>
  <p:clrMapOvr>
    <a:masterClrMapping/>
  </p:clrMapOvr>
  <p:transition>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s-ES_tradnl" smtClean="0"/>
              <a:t>Definición </a:t>
            </a:r>
            <a:endParaRPr lang="es-ES" smtClean="0"/>
          </a:p>
        </p:txBody>
      </p:sp>
      <p:sp>
        <p:nvSpPr>
          <p:cNvPr id="4099" name="Rectangle 3"/>
          <p:cNvSpPr>
            <a:spLocks noGrp="1" noChangeArrowheads="1"/>
          </p:cNvSpPr>
          <p:nvPr>
            <p:ph type="body" idx="1"/>
          </p:nvPr>
        </p:nvSpPr>
        <p:spPr/>
        <p:txBody>
          <a:bodyPr/>
          <a:lstStyle/>
          <a:p>
            <a:pPr eaLnBrk="1" hangingPunct="1">
              <a:buFont typeface="Wingdings" pitchFamily="2" charset="2"/>
              <a:buNone/>
            </a:pPr>
            <a:r>
              <a:rPr lang="es-ES" i="1" smtClean="0"/>
              <a:t>	Decimos que un argumento es analógico cuando de afirmar que dos o más objetos se asemejan en tales o cuales aspectos y de considerar además que alguno de ellos posee alguna otra propiedad, concluimos que el o los restantes también la tienen.</a:t>
            </a:r>
            <a:r>
              <a:rPr lang="es-ES" smtClean="0"/>
              <a:t> </a:t>
            </a:r>
          </a:p>
        </p:txBody>
      </p:sp>
    </p:spTree>
  </p:cSld>
  <p:clrMapOvr>
    <a:masterClrMapping/>
  </p:clrMapOvr>
  <p:transition>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468313" y="404813"/>
            <a:ext cx="8229600" cy="6048375"/>
          </a:xfrm>
        </p:spPr>
        <p:txBody>
          <a:bodyPr/>
          <a:lstStyle/>
          <a:p>
            <a:pPr eaLnBrk="1" hangingPunct="1">
              <a:buFont typeface="Wingdings" pitchFamily="2" charset="2"/>
              <a:buNone/>
            </a:pPr>
            <a:r>
              <a:rPr lang="es-ES_tradnl" smtClean="0"/>
              <a:t>Otro ejemplo:</a:t>
            </a:r>
          </a:p>
          <a:p>
            <a:pPr eaLnBrk="1" hangingPunct="1">
              <a:buFont typeface="Wingdings" pitchFamily="2" charset="2"/>
              <a:buNone/>
            </a:pPr>
            <a:endParaRPr lang="es-ES_tradnl" smtClean="0"/>
          </a:p>
          <a:p>
            <a:pPr eaLnBrk="1" hangingPunct="1">
              <a:buFont typeface="Wingdings" pitchFamily="2" charset="2"/>
              <a:buNone/>
            </a:pPr>
            <a:r>
              <a:rPr lang="es-ES_tradnl" smtClean="0"/>
              <a:t>Marte es un planeta parecido a la Tierra. Y como en la Tierra existe vida, es probable que también haya vida en Marte.</a:t>
            </a:r>
          </a:p>
          <a:p>
            <a:pPr eaLnBrk="1" hangingPunct="1">
              <a:buFont typeface="Wingdings" pitchFamily="2" charset="2"/>
              <a:buNone/>
            </a:pPr>
            <a:endParaRPr lang="es-ES_tradnl" smtClean="0"/>
          </a:p>
          <a:p>
            <a:pPr eaLnBrk="1" hangingPunct="1">
              <a:buFont typeface="Wingdings" pitchFamily="2" charset="2"/>
              <a:buNone/>
            </a:pPr>
            <a:r>
              <a:rPr lang="es-ES_tradnl" smtClean="0"/>
              <a:t>Refutación: </a:t>
            </a:r>
          </a:p>
          <a:p>
            <a:pPr eaLnBrk="1" hangingPunct="1">
              <a:buFont typeface="Wingdings" pitchFamily="2" charset="2"/>
              <a:buNone/>
            </a:pPr>
            <a:r>
              <a:rPr lang="es-ES_tradnl" smtClean="0"/>
              <a:t>Las condiciones de humedad, presión y temperatura son distintas en la Tierra que en Marte. Por lo tanto, es muy poco probable que haya vida en este planeta.  </a:t>
            </a:r>
            <a:endParaRPr lang="es-ES" smtClean="0"/>
          </a:p>
        </p:txBody>
      </p:sp>
    </p:spTree>
  </p:cSld>
  <p:clrMapOvr>
    <a:masterClrMapping/>
  </p:clrMapOvr>
  <p:transition>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s-ES_tradnl" smtClean="0"/>
              <a:t>2. Recurrir al absurdo</a:t>
            </a:r>
            <a:endParaRPr lang="es-ES" smtClean="0"/>
          </a:p>
        </p:txBody>
      </p:sp>
      <p:sp>
        <p:nvSpPr>
          <p:cNvPr id="23555" name="Rectangle 3"/>
          <p:cNvSpPr>
            <a:spLocks noGrp="1" noChangeArrowheads="1"/>
          </p:cNvSpPr>
          <p:nvPr>
            <p:ph type="body" idx="1"/>
          </p:nvPr>
        </p:nvSpPr>
        <p:spPr/>
        <p:txBody>
          <a:bodyPr/>
          <a:lstStyle/>
          <a:p>
            <a:pPr eaLnBrk="1" hangingPunct="1">
              <a:lnSpc>
                <a:spcPct val="90000"/>
              </a:lnSpc>
              <a:buFont typeface="Wingdings" pitchFamily="2" charset="2"/>
              <a:buNone/>
            </a:pPr>
            <a:endParaRPr lang="es-ES_tradnl" sz="2600" smtClean="0"/>
          </a:p>
          <a:p>
            <a:pPr eaLnBrk="1" hangingPunct="1">
              <a:lnSpc>
                <a:spcPct val="90000"/>
              </a:lnSpc>
              <a:buFont typeface="Wingdings" pitchFamily="2" charset="2"/>
              <a:buNone/>
            </a:pPr>
            <a:r>
              <a:rPr lang="es-ES_tradnl" sz="2600" smtClean="0"/>
              <a:t>Un óvulo fecundado es una persona en gestación. Y dado que al matar a una persona se comete homicidio, practicar un aborto es también un asesinato.</a:t>
            </a:r>
          </a:p>
          <a:p>
            <a:pPr eaLnBrk="1" hangingPunct="1">
              <a:lnSpc>
                <a:spcPct val="90000"/>
              </a:lnSpc>
              <a:buFont typeface="Wingdings" pitchFamily="2" charset="2"/>
              <a:buNone/>
            </a:pPr>
            <a:endParaRPr lang="es-ES_tradnl" sz="2600" smtClean="0"/>
          </a:p>
          <a:p>
            <a:pPr eaLnBrk="1" hangingPunct="1">
              <a:lnSpc>
                <a:spcPct val="90000"/>
              </a:lnSpc>
              <a:buFont typeface="Wingdings" pitchFamily="2" charset="2"/>
              <a:buNone/>
            </a:pPr>
            <a:r>
              <a:rPr lang="es-ES_tradnl" sz="2600" smtClean="0"/>
              <a:t>Refutación: </a:t>
            </a:r>
          </a:p>
          <a:p>
            <a:pPr eaLnBrk="1" hangingPunct="1">
              <a:lnSpc>
                <a:spcPct val="90000"/>
              </a:lnSpc>
              <a:buFont typeface="Wingdings" pitchFamily="2" charset="2"/>
              <a:buNone/>
            </a:pPr>
            <a:r>
              <a:rPr lang="es-ES_tradnl" sz="2600" smtClean="0"/>
              <a:t>Un óvulo fecundado es semejante a un huevo con galladura, así que cada vez que parto un huevo estoy matando un pollo. </a:t>
            </a:r>
          </a:p>
        </p:txBody>
      </p:sp>
    </p:spTree>
  </p:cSld>
  <p:clrMapOvr>
    <a:masterClrMapping/>
  </p:clrMapOvr>
  <p:transition>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s-ES_tradnl" sz="3500" smtClean="0"/>
              <a:t>En qué casos se argumenta mediante analogías</a:t>
            </a:r>
            <a:endParaRPr lang="es-ES" sz="3500" smtClean="0"/>
          </a:p>
        </p:txBody>
      </p:sp>
      <p:sp>
        <p:nvSpPr>
          <p:cNvPr id="24579" name="Rectangle 3"/>
          <p:cNvSpPr>
            <a:spLocks noGrp="1" noChangeArrowheads="1"/>
          </p:cNvSpPr>
          <p:nvPr>
            <p:ph type="body" idx="1"/>
          </p:nvPr>
        </p:nvSpPr>
        <p:spPr/>
        <p:txBody>
          <a:bodyPr/>
          <a:lstStyle/>
          <a:p>
            <a:pPr eaLnBrk="1" hangingPunct="1">
              <a:lnSpc>
                <a:spcPct val="80000"/>
              </a:lnSpc>
            </a:pPr>
            <a:r>
              <a:rPr lang="es-ES_tradnl" sz="2100" smtClean="0"/>
              <a:t>1. Cuando se desconoce la existencia de una regla hay dos alternativas a saber:</a:t>
            </a:r>
          </a:p>
          <a:p>
            <a:pPr eaLnBrk="1" hangingPunct="1">
              <a:lnSpc>
                <a:spcPct val="80000"/>
              </a:lnSpc>
              <a:buFont typeface="Wingdings" pitchFamily="2" charset="2"/>
              <a:buNone/>
            </a:pPr>
            <a:r>
              <a:rPr lang="es-ES_tradnl" sz="2100" smtClean="0"/>
              <a:t> </a:t>
            </a:r>
          </a:p>
          <a:p>
            <a:pPr eaLnBrk="1" hangingPunct="1">
              <a:lnSpc>
                <a:spcPct val="80000"/>
              </a:lnSpc>
              <a:buFont typeface="Wingdings" pitchFamily="2" charset="2"/>
              <a:buNone/>
            </a:pPr>
            <a:r>
              <a:rPr lang="es-ES_tradnl" sz="2100" smtClean="0"/>
              <a:t>a) Se buscan alguna regla que afecte algo similar</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Ejemplo: </a:t>
            </a:r>
          </a:p>
          <a:p>
            <a:pPr eaLnBrk="1" hangingPunct="1">
              <a:lnSpc>
                <a:spcPct val="80000"/>
              </a:lnSpc>
              <a:buFont typeface="Wingdings" pitchFamily="2" charset="2"/>
              <a:buNone/>
            </a:pPr>
            <a:endParaRPr lang="es-ES_tradnl" sz="2100" smtClean="0"/>
          </a:p>
          <a:p>
            <a:pPr eaLnBrk="1" hangingPunct="1">
              <a:lnSpc>
                <a:spcPct val="80000"/>
              </a:lnSpc>
              <a:buFont typeface="Wingdings" pitchFamily="2" charset="2"/>
              <a:buNone/>
            </a:pPr>
            <a:r>
              <a:rPr lang="es-ES_tradnl" sz="2100" smtClean="0"/>
              <a:t>Desconozco si hay una norma que prohíba fumar en la salón de profesores de la escuela, pero sé que en la sala de la biblioteca está prohibido, así que en dicho salón debe estar también prohibido.   </a:t>
            </a:r>
          </a:p>
          <a:p>
            <a:pPr eaLnBrk="1" hangingPunct="1">
              <a:lnSpc>
                <a:spcPct val="80000"/>
              </a:lnSpc>
              <a:buFont typeface="Wingdings" pitchFamily="2" charset="2"/>
              <a:buNone/>
            </a:pPr>
            <a:r>
              <a:rPr lang="es-ES_tradnl" sz="2100" smtClean="0"/>
              <a:t> </a:t>
            </a:r>
            <a:endParaRPr lang="es-ES" sz="2100" smtClean="0"/>
          </a:p>
        </p:txBody>
      </p:sp>
    </p:spTree>
  </p:cSld>
  <p:clrMapOvr>
    <a:masterClrMapping/>
  </p:clrMapOvr>
  <p:transition>
    <p:cover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p:txBody>
          <a:bodyPr/>
          <a:lstStyle/>
          <a:p>
            <a:pPr eaLnBrk="1" hangingPunct="1">
              <a:buFont typeface="Wingdings" pitchFamily="2" charset="2"/>
              <a:buNone/>
            </a:pPr>
            <a:r>
              <a:rPr lang="es-ES_tradnl" smtClean="0"/>
              <a:t>b) Se buscan casos similares</a:t>
            </a:r>
          </a:p>
          <a:p>
            <a:pPr eaLnBrk="1" hangingPunct="1">
              <a:buFont typeface="Wingdings" pitchFamily="2" charset="2"/>
              <a:buNone/>
            </a:pPr>
            <a:endParaRPr lang="es-ES_tradnl" smtClean="0"/>
          </a:p>
          <a:p>
            <a:pPr eaLnBrk="1" hangingPunct="1">
              <a:buFont typeface="Wingdings" pitchFamily="2" charset="2"/>
              <a:buNone/>
            </a:pPr>
            <a:r>
              <a:rPr lang="es-ES_tradnl" smtClean="0"/>
              <a:t>Ejemplo: Desconozco si en la escuela hay una norma mediante la cual se sancione las llegadas tarde. Pero sabiendo que a dos compañeros le pusieron media falta por llegar tarde, puedo presumir que si llego tarde, a mi también me sancionarán.</a:t>
            </a:r>
            <a:endParaRPr lang="es-ES" smtClean="0"/>
          </a:p>
        </p:txBody>
      </p:sp>
    </p:spTree>
  </p:cSld>
  <p:clrMapOvr>
    <a:masterClrMapping/>
  </p:clrMapOvr>
  <p:transition>
    <p:cover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2001837"/>
          </a:xfrm>
        </p:spPr>
        <p:txBody>
          <a:bodyPr/>
          <a:lstStyle/>
          <a:p>
            <a:pPr eaLnBrk="1" hangingPunct="1"/>
            <a:r>
              <a:rPr lang="es-ES_tradnl" sz="2600" smtClean="0"/>
              <a:t>2. Se utiliza como recurso explicativo para facilitar la comprensión de un tema</a:t>
            </a:r>
            <a:endParaRPr lang="es-ES" sz="2600" smtClean="0"/>
          </a:p>
        </p:txBody>
      </p:sp>
      <p:sp>
        <p:nvSpPr>
          <p:cNvPr id="26627" name="Rectangle 3"/>
          <p:cNvSpPr>
            <a:spLocks noGrp="1" noChangeArrowheads="1"/>
          </p:cNvSpPr>
          <p:nvPr>
            <p:ph type="body" idx="1"/>
          </p:nvPr>
        </p:nvSpPr>
        <p:spPr>
          <a:xfrm>
            <a:off x="468313" y="2565400"/>
            <a:ext cx="8229600" cy="2908300"/>
          </a:xfrm>
        </p:spPr>
        <p:txBody>
          <a:bodyPr/>
          <a:lstStyle/>
          <a:p>
            <a:pPr eaLnBrk="1" hangingPunct="1">
              <a:buFont typeface="Wingdings" pitchFamily="2" charset="2"/>
              <a:buNone/>
            </a:pPr>
            <a:r>
              <a:rPr lang="es-ES_tradnl" sz="2600" smtClean="0"/>
              <a:t>Ejemplo: </a:t>
            </a:r>
          </a:p>
          <a:p>
            <a:pPr eaLnBrk="1" hangingPunct="1"/>
            <a:r>
              <a:rPr lang="es-ES_tradnl" sz="2600" smtClean="0"/>
              <a:t>Que la teología pretenda decidir sobre lo verdadero y falso en las restantes ciencias es tan peligroso como que un rey pretenda ocupar el lugar de los médicos y los arquitectos para curar y construir edificios.  </a:t>
            </a:r>
            <a:endParaRPr lang="es-ES" sz="2600" smtClean="0"/>
          </a:p>
        </p:txBody>
      </p:sp>
    </p:spTree>
  </p:cSld>
  <p:clrMapOvr>
    <a:masterClrMapping/>
  </p:clrMapOvr>
  <p:transition>
    <p:cover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42918"/>
            <a:ext cx="8229600" cy="5488007"/>
          </a:xfrm>
        </p:spPr>
        <p:txBody>
          <a:bodyPr/>
          <a:lstStyle/>
          <a:p>
            <a:endParaRPr lang="es-ES" dirty="0" smtClean="0"/>
          </a:p>
          <a:p>
            <a:endParaRPr lang="es-ES" dirty="0" smtClean="0"/>
          </a:p>
          <a:p>
            <a:endParaRPr lang="es-ES" dirty="0" smtClean="0"/>
          </a:p>
          <a:p>
            <a:endParaRPr lang="es-ES" dirty="0" smtClean="0"/>
          </a:p>
          <a:p>
            <a:pPr algn="ctr">
              <a:buNone/>
            </a:pPr>
            <a:r>
              <a:rPr lang="es-ES" sz="6000" dirty="0" smtClean="0"/>
              <a:t>FIN</a:t>
            </a:r>
          </a:p>
        </p:txBody>
      </p:sp>
    </p:spTree>
  </p:cSld>
  <p:clrMapOvr>
    <a:masterClrMapping/>
  </p:clrMapOvr>
  <p:transition>
    <p:cover dir="d"/>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0" y="274638"/>
            <a:ext cx="8229600" cy="1143000"/>
          </a:xfrm>
        </p:spPr>
        <p:txBody>
          <a:bodyPr/>
          <a:lstStyle/>
          <a:p>
            <a:pPr eaLnBrk="1" hangingPunct="1"/>
            <a:r>
              <a:rPr lang="es-ES_tradnl" smtClean="0"/>
              <a:t>Ejemplos</a:t>
            </a:r>
            <a:endParaRPr lang="es-ES" smtClean="0"/>
          </a:p>
        </p:txBody>
      </p:sp>
      <p:sp>
        <p:nvSpPr>
          <p:cNvPr id="5123" name="Rectangle 3"/>
          <p:cNvSpPr>
            <a:spLocks noGrp="1" noChangeArrowheads="1"/>
          </p:cNvSpPr>
          <p:nvPr>
            <p:ph type="body" idx="4294967295"/>
          </p:nvPr>
        </p:nvSpPr>
        <p:spPr>
          <a:xfrm>
            <a:off x="395288" y="1628775"/>
            <a:ext cx="8748712" cy="4525963"/>
          </a:xfrm>
        </p:spPr>
        <p:txBody>
          <a:bodyPr/>
          <a:lstStyle/>
          <a:p>
            <a:pPr eaLnBrk="1" hangingPunct="1">
              <a:buFont typeface="Wingdings" pitchFamily="2" charset="2"/>
              <a:buNone/>
            </a:pPr>
            <a:r>
              <a:rPr lang="es-ES_tradnl" smtClean="0"/>
              <a:t>El álbum de los Redondos que escuché me ha gustado mucho.</a:t>
            </a:r>
          </a:p>
          <a:p>
            <a:pPr eaLnBrk="1" hangingPunct="1">
              <a:buFont typeface="Wingdings" pitchFamily="2" charset="2"/>
              <a:buNone/>
            </a:pPr>
            <a:endParaRPr lang="es-ES_tradnl" smtClean="0"/>
          </a:p>
          <a:p>
            <a:pPr eaLnBrk="1" hangingPunct="1">
              <a:buFont typeface="Wingdings" pitchFamily="2" charset="2"/>
              <a:buNone/>
            </a:pPr>
            <a:r>
              <a:rPr lang="es-ES_tradnl" smtClean="0"/>
              <a:t>Me han prestado un nuevo álbum de este grupo pero todavía no lo escuché.</a:t>
            </a:r>
          </a:p>
          <a:p>
            <a:pPr eaLnBrk="1" hangingPunct="1"/>
            <a:endParaRPr lang="es-ES_tradnl" smtClean="0"/>
          </a:p>
          <a:p>
            <a:pPr eaLnBrk="1" hangingPunct="1">
              <a:buFont typeface="Wingdings" pitchFamily="2" charset="2"/>
              <a:buNone/>
            </a:pPr>
            <a:r>
              <a:rPr lang="es-ES_tradnl" smtClean="0"/>
              <a:t>Es probable que también me guste </a:t>
            </a:r>
            <a:endParaRPr lang="es-ES" smtClean="0"/>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2000" fill="hold"/>
                                        <p:tgtEl>
                                          <p:spTgt spid="5122"/>
                                        </p:tgtEl>
                                        <p:attrNameLst>
                                          <p:attrName>ppt_w</p:attrName>
                                        </p:attrNameLst>
                                      </p:cBhvr>
                                      <p:tavLst>
                                        <p:tav tm="0">
                                          <p:val>
                                            <p:strVal val="#ppt_w*2.5"/>
                                          </p:val>
                                        </p:tav>
                                        <p:tav tm="100000">
                                          <p:val>
                                            <p:strVal val="#ppt_w"/>
                                          </p:val>
                                        </p:tav>
                                      </p:tavLst>
                                    </p:anim>
                                    <p:anim calcmode="lin" valueType="num">
                                      <p:cBhvr>
                                        <p:cTn id="8" dur="2000" fill="hold"/>
                                        <p:tgtEl>
                                          <p:spTgt spid="5122"/>
                                        </p:tgtEl>
                                        <p:attrNameLst>
                                          <p:attrName>ppt_h</p:attrName>
                                        </p:attrNameLst>
                                      </p:cBhvr>
                                      <p:tavLst>
                                        <p:tav tm="0">
                                          <p:val>
                                            <p:strVal val="#ppt_h"/>
                                          </p:val>
                                        </p:tav>
                                        <p:tav tm="100000">
                                          <p:val>
                                            <p:strVal val="#ppt_h"/>
                                          </p:val>
                                        </p:tav>
                                      </p:tavLst>
                                    </p:anim>
                                    <p:anim calcmode="lin" valueType="num">
                                      <p:cBhvr>
                                        <p:cTn id="9" dur="2000" fill="hold"/>
                                        <p:tgtEl>
                                          <p:spTgt spid="5122"/>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5122"/>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51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123">
                                            <p:txEl>
                                              <p:pRg st="0" end="0"/>
                                            </p:txEl>
                                          </p:spTgt>
                                        </p:tgtEl>
                                        <p:attrNameLst>
                                          <p:attrName>style.visibility</p:attrName>
                                        </p:attrNameLst>
                                      </p:cBhvr>
                                      <p:to>
                                        <p:strVal val="visible"/>
                                      </p:to>
                                    </p:set>
                                    <p:animEffect transition="in" filter="wipe(left)">
                                      <p:cBhvr>
                                        <p:cTn id="16" dur="500"/>
                                        <p:tgtEl>
                                          <p:spTgt spid="512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123">
                                            <p:txEl>
                                              <p:pRg st="2" end="2"/>
                                            </p:txEl>
                                          </p:spTgt>
                                        </p:tgtEl>
                                        <p:attrNameLst>
                                          <p:attrName>style.visibility</p:attrName>
                                        </p:attrNameLst>
                                      </p:cBhvr>
                                      <p:to>
                                        <p:strVal val="visible"/>
                                      </p:to>
                                    </p:set>
                                    <p:animEffect transition="in" filter="wipe(left)">
                                      <p:cBhvr>
                                        <p:cTn id="21" dur="500"/>
                                        <p:tgtEl>
                                          <p:spTgt spid="512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123">
                                            <p:txEl>
                                              <p:pRg st="4" end="4"/>
                                            </p:txEl>
                                          </p:spTgt>
                                        </p:tgtEl>
                                        <p:attrNameLst>
                                          <p:attrName>style.visibility</p:attrName>
                                        </p:attrNameLst>
                                      </p:cBhvr>
                                      <p:to>
                                        <p:strVal val="visible"/>
                                      </p:to>
                                    </p:set>
                                    <p:animEffect transition="in" filter="wipe(left)">
                                      <p:cBhvr>
                                        <p:cTn id="26" dur="500"/>
                                        <p:tgtEl>
                                          <p:spTgt spid="5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p:txBody>
          <a:bodyPr/>
          <a:lstStyle/>
          <a:p>
            <a:pPr eaLnBrk="1" hangingPunct="1">
              <a:buFont typeface="Wingdings" pitchFamily="2" charset="2"/>
              <a:buNone/>
            </a:pPr>
            <a:r>
              <a:rPr lang="es-ES_tradnl" smtClean="0"/>
              <a:t>Un amigo fue con su perro a la escuela y no le permitieron entrarlo.</a:t>
            </a:r>
          </a:p>
          <a:p>
            <a:pPr eaLnBrk="1" hangingPunct="1">
              <a:buFont typeface="Wingdings" pitchFamily="2" charset="2"/>
              <a:buNone/>
            </a:pPr>
            <a:endParaRPr lang="es-ES_tradnl" smtClean="0"/>
          </a:p>
          <a:p>
            <a:pPr eaLnBrk="1" hangingPunct="1">
              <a:buFont typeface="Wingdings" pitchFamily="2" charset="2"/>
              <a:buNone/>
            </a:pPr>
            <a:r>
              <a:rPr lang="es-ES_tradnl" smtClean="0"/>
              <a:t>Juan piensa llevar a su gato.</a:t>
            </a:r>
          </a:p>
          <a:p>
            <a:pPr eaLnBrk="1" hangingPunct="1">
              <a:buFont typeface="Wingdings" pitchFamily="2" charset="2"/>
              <a:buNone/>
            </a:pPr>
            <a:endParaRPr lang="es-ES_tradnl" smtClean="0"/>
          </a:p>
          <a:p>
            <a:pPr eaLnBrk="1" hangingPunct="1">
              <a:buFont typeface="Wingdings" pitchFamily="2" charset="2"/>
              <a:buNone/>
            </a:pPr>
            <a:r>
              <a:rPr lang="es-ES_tradnl" smtClean="0"/>
              <a:t>Por lo tanto, lo más probable es que tampoco le permitan entrarlo.</a:t>
            </a:r>
            <a:endParaRPr lang="es-ES" smtClean="0"/>
          </a:p>
        </p:txBody>
      </p:sp>
    </p:spTree>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457200" y="765175"/>
            <a:ext cx="8229600" cy="5360988"/>
          </a:xfrm>
        </p:spPr>
        <p:txBody>
          <a:bodyPr/>
          <a:lstStyle/>
          <a:p>
            <a:pPr eaLnBrk="1" hangingPunct="1"/>
            <a:endParaRPr lang="es-ES_tradnl" smtClean="0"/>
          </a:p>
          <a:p>
            <a:pPr eaLnBrk="1" hangingPunct="1"/>
            <a:endParaRPr lang="es-ES_tradnl" smtClean="0"/>
          </a:p>
          <a:p>
            <a:pPr eaLnBrk="1" hangingPunct="1"/>
            <a:r>
              <a:rPr lang="es-ES_tradnl" sz="3400" smtClean="0"/>
              <a:t>En algunos argumentos analógicos se establecen semejanzas usando ejemplos de naturaleza diferente al objeto de nuestro interés.</a:t>
            </a:r>
          </a:p>
          <a:p>
            <a:pPr eaLnBrk="1" hangingPunct="1"/>
            <a:endParaRPr lang="es-ES" smtClean="0"/>
          </a:p>
        </p:txBody>
      </p:sp>
    </p:spTree>
  </p:cSld>
  <p:clrMapOvr>
    <a:masterClrMapping/>
  </p:clrMapOvr>
  <p:transition>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539750" y="908050"/>
            <a:ext cx="7848600" cy="4486275"/>
          </a:xfrm>
          <a:prstGeom prst="rect">
            <a:avLst/>
          </a:prstGeom>
          <a:noFill/>
          <a:ln w="9525">
            <a:noFill/>
            <a:miter lim="800000"/>
            <a:headEnd/>
            <a:tailEnd/>
          </a:ln>
        </p:spPr>
        <p:txBody>
          <a:bodyPr>
            <a:spAutoFit/>
          </a:bodyPr>
          <a:lstStyle/>
          <a:p>
            <a:r>
              <a:rPr lang="es-ES_tradnl" sz="3600">
                <a:solidFill>
                  <a:schemeClr val="tx2"/>
                </a:solidFill>
              </a:rPr>
              <a:t>Por ejemplo: </a:t>
            </a:r>
            <a:br>
              <a:rPr lang="es-ES_tradnl" sz="3600">
                <a:solidFill>
                  <a:schemeClr val="tx2"/>
                </a:solidFill>
              </a:rPr>
            </a:br>
            <a:endParaRPr lang="es-ES_tradnl" sz="3600">
              <a:solidFill>
                <a:schemeClr val="tx2"/>
              </a:solidFill>
            </a:endParaRPr>
          </a:p>
          <a:p>
            <a:r>
              <a:rPr lang="es-ES_tradnl" sz="3600">
                <a:solidFill>
                  <a:schemeClr val="tx2"/>
                </a:solidFill>
              </a:rPr>
              <a:t>Se compara… </a:t>
            </a:r>
            <a:br>
              <a:rPr lang="es-ES_tradnl" sz="3600">
                <a:solidFill>
                  <a:schemeClr val="tx2"/>
                </a:solidFill>
              </a:rPr>
            </a:br>
            <a:r>
              <a:rPr lang="es-ES_tradnl" sz="3600">
                <a:solidFill>
                  <a:schemeClr val="tx2"/>
                </a:solidFill>
              </a:rPr>
              <a:t>un equipo de gobierno a un equipo de fútbol</a:t>
            </a:r>
          </a:p>
          <a:p>
            <a:r>
              <a:rPr lang="es-ES_tradnl" sz="3600">
                <a:solidFill>
                  <a:schemeClr val="tx2"/>
                </a:solidFill>
              </a:rPr>
              <a:t> </a:t>
            </a:r>
            <a:br>
              <a:rPr lang="es-ES_tradnl" sz="3600">
                <a:solidFill>
                  <a:schemeClr val="tx2"/>
                </a:solidFill>
              </a:rPr>
            </a:br>
            <a:r>
              <a:rPr lang="es-ES_tradnl" sz="3600">
                <a:solidFill>
                  <a:schemeClr val="tx2"/>
                </a:solidFill>
              </a:rPr>
              <a:t/>
            </a:r>
            <a:br>
              <a:rPr lang="es-ES_tradnl" sz="3600">
                <a:solidFill>
                  <a:schemeClr val="tx2"/>
                </a:solidFill>
              </a:rPr>
            </a:br>
            <a:endParaRPr lang="es-ES" sz="3600">
              <a:solidFill>
                <a:schemeClr val="tx2"/>
              </a:solidFill>
            </a:endParaRPr>
          </a:p>
        </p:txBody>
      </p:sp>
    </p:spTree>
  </p:cSld>
  <p:clrMapOvr>
    <a:masterClrMapping/>
  </p:clrMapOvr>
  <p:transition>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s-ES_tradnl" smtClean="0"/>
              <a:t>Veamos el argumento </a:t>
            </a:r>
            <a:endParaRPr lang="es-ES" smtClean="0"/>
          </a:p>
        </p:txBody>
      </p:sp>
      <p:sp>
        <p:nvSpPr>
          <p:cNvPr id="9219" name="Rectangle 3"/>
          <p:cNvSpPr>
            <a:spLocks noGrp="1" noChangeArrowheads="1"/>
          </p:cNvSpPr>
          <p:nvPr>
            <p:ph type="body" idx="1"/>
          </p:nvPr>
        </p:nvSpPr>
        <p:spPr/>
        <p:txBody>
          <a:bodyPr/>
          <a:lstStyle/>
          <a:p>
            <a:pPr eaLnBrk="1" hangingPunct="1">
              <a:buFont typeface="Wingdings" pitchFamily="2" charset="2"/>
              <a:buNone/>
            </a:pPr>
            <a:r>
              <a:rPr lang="es-ES_tradnl" smtClean="0"/>
              <a:t>En un partido de fútbol un jugador no puede cambiar de equipo.</a:t>
            </a:r>
          </a:p>
          <a:p>
            <a:pPr eaLnBrk="1" hangingPunct="1">
              <a:buFont typeface="Wingdings" pitchFamily="2" charset="2"/>
              <a:buNone/>
            </a:pPr>
            <a:r>
              <a:rPr lang="es-ES_tradnl" smtClean="0"/>
              <a:t>Un equipo de gobierno es similar a un equipo de fútbol.</a:t>
            </a:r>
          </a:p>
          <a:p>
            <a:pPr eaLnBrk="1" hangingPunct="1">
              <a:buFont typeface="Wingdings" pitchFamily="2" charset="2"/>
              <a:buNone/>
            </a:pPr>
            <a:r>
              <a:rPr lang="es-ES_tradnl" smtClean="0"/>
              <a:t>Por lo tanto, un vicepresidente no puede pasarse a la oposición durante el período de su mandato.  </a:t>
            </a:r>
            <a:endParaRPr lang="es-ES" smtClean="0"/>
          </a:p>
        </p:txBody>
      </p:sp>
    </p:spTree>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s-ES_tradnl" smtClean="0"/>
              <a:t>Otro ejemplo </a:t>
            </a:r>
            <a:endParaRPr lang="es-ES" smtClean="0"/>
          </a:p>
        </p:txBody>
      </p:sp>
      <p:sp>
        <p:nvSpPr>
          <p:cNvPr id="10243" name="Rectangle 3"/>
          <p:cNvSpPr>
            <a:spLocks noGrp="1" noChangeArrowheads="1"/>
          </p:cNvSpPr>
          <p:nvPr>
            <p:ph type="body" idx="1"/>
          </p:nvPr>
        </p:nvSpPr>
        <p:spPr/>
        <p:txBody>
          <a:bodyPr/>
          <a:lstStyle/>
          <a:p>
            <a:pPr eaLnBrk="1" hangingPunct="1">
              <a:lnSpc>
                <a:spcPct val="80000"/>
              </a:lnSpc>
              <a:buFont typeface="Wingdings" pitchFamily="2" charset="2"/>
              <a:buNone/>
            </a:pPr>
            <a:r>
              <a:rPr lang="es-ES_tradnl" sz="2600" smtClean="0"/>
              <a:t>Aquí se compara </a:t>
            </a:r>
            <a:r>
              <a:rPr lang="es-ES_tradnl" sz="2600" smtClean="0">
                <a:solidFill>
                  <a:schemeClr val="tx2"/>
                </a:solidFill>
              </a:rPr>
              <a:t>al creador del universo con el constructor de una casa</a:t>
            </a:r>
          </a:p>
          <a:p>
            <a:pPr eaLnBrk="1" hangingPunct="1">
              <a:lnSpc>
                <a:spcPct val="80000"/>
              </a:lnSpc>
            </a:pPr>
            <a:endParaRPr lang="es-ES_tradnl" sz="2600" smtClean="0">
              <a:solidFill>
                <a:schemeClr val="tx2"/>
              </a:solidFill>
            </a:endParaRPr>
          </a:p>
          <a:p>
            <a:pPr eaLnBrk="1" hangingPunct="1">
              <a:lnSpc>
                <a:spcPct val="80000"/>
              </a:lnSpc>
              <a:buFont typeface="Wingdings" pitchFamily="2" charset="2"/>
              <a:buNone/>
            </a:pPr>
            <a:r>
              <a:rPr lang="es-ES" sz="2600" smtClean="0"/>
              <a:t>Las casas hermosas y bien construidas deben tener «creadores»: diseñadores y constructores inteligentes.</a:t>
            </a:r>
          </a:p>
          <a:p>
            <a:pPr eaLnBrk="1" hangingPunct="1">
              <a:lnSpc>
                <a:spcPct val="80000"/>
              </a:lnSpc>
              <a:buFont typeface="Wingdings" pitchFamily="2" charset="2"/>
              <a:buNone/>
            </a:pPr>
            <a:r>
              <a:rPr lang="es-ES" sz="2600" smtClean="0"/>
              <a:t>El mundo es </a:t>
            </a:r>
            <a:r>
              <a:rPr lang="es-ES" sz="2600" i="1" smtClean="0"/>
              <a:t>similar </a:t>
            </a:r>
            <a:r>
              <a:rPr lang="es-ES" sz="2600" smtClean="0"/>
              <a:t>a una casa hermosa y bien construida.</a:t>
            </a:r>
          </a:p>
          <a:p>
            <a:pPr eaLnBrk="1" hangingPunct="1">
              <a:lnSpc>
                <a:spcPct val="80000"/>
              </a:lnSpc>
              <a:buFont typeface="Wingdings" pitchFamily="2" charset="2"/>
              <a:buNone/>
            </a:pPr>
            <a:r>
              <a:rPr lang="es-ES" sz="2600" smtClean="0"/>
              <a:t>Por lo tanto, el mundo también debe tener un «creador», un Diseñado y Constructor inteligente, Dios. </a:t>
            </a:r>
          </a:p>
        </p:txBody>
      </p:sp>
    </p:spTree>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s-ES_tradnl" sz="2600" smtClean="0"/>
              <a:t>Características de los componentes de los argumentos analógicos</a:t>
            </a:r>
            <a:endParaRPr lang="es-ES" sz="2600" smtClean="0"/>
          </a:p>
        </p:txBody>
      </p:sp>
      <p:sp>
        <p:nvSpPr>
          <p:cNvPr id="11267" name="Rectangle 3"/>
          <p:cNvSpPr>
            <a:spLocks noGrp="1" noChangeArrowheads="1"/>
          </p:cNvSpPr>
          <p:nvPr>
            <p:ph type="body" idx="1"/>
          </p:nvPr>
        </p:nvSpPr>
        <p:spPr/>
        <p:txBody>
          <a:bodyPr/>
          <a:lstStyle/>
          <a:p>
            <a:pPr eaLnBrk="1" hangingPunct="1">
              <a:buFont typeface="Wingdings" pitchFamily="2" charset="2"/>
              <a:buNone/>
            </a:pPr>
            <a:r>
              <a:rPr lang="es-ES_tradnl" sz="2600" smtClean="0"/>
              <a:t>Primera premisa: </a:t>
            </a:r>
            <a:r>
              <a:rPr lang="es-ES" sz="2600" smtClean="0"/>
              <a:t>Se afirma que dos o más casos comparten una determinada propiedad</a:t>
            </a:r>
          </a:p>
          <a:p>
            <a:pPr eaLnBrk="1" hangingPunct="1">
              <a:buFont typeface="Wingdings" pitchFamily="2" charset="2"/>
              <a:buNone/>
            </a:pPr>
            <a:r>
              <a:rPr lang="es-ES" sz="2600" smtClean="0"/>
              <a:t> </a:t>
            </a:r>
            <a:endParaRPr lang="es-ES" sz="2600" i="1" smtClean="0"/>
          </a:p>
          <a:p>
            <a:pPr eaLnBrk="1" hangingPunct="1">
              <a:buFont typeface="Wingdings" pitchFamily="2" charset="2"/>
              <a:buNone/>
            </a:pPr>
            <a:r>
              <a:rPr lang="es-ES_tradnl" sz="2600" smtClean="0"/>
              <a:t>Segunda premisa:</a:t>
            </a:r>
            <a:r>
              <a:rPr lang="es-ES" sz="2600" smtClean="0"/>
              <a:t> Se afirma que alguno de los casos enumerados en la premisa anterior tiene además alguna otra propiedad</a:t>
            </a:r>
          </a:p>
          <a:p>
            <a:pPr eaLnBrk="1" hangingPunct="1">
              <a:buFont typeface="Wingdings" pitchFamily="2" charset="2"/>
              <a:buNone/>
            </a:pPr>
            <a:r>
              <a:rPr lang="es-ES" sz="2600" smtClean="0"/>
              <a:t>  </a:t>
            </a:r>
          </a:p>
          <a:p>
            <a:pPr eaLnBrk="1" hangingPunct="1">
              <a:buFont typeface="Wingdings" pitchFamily="2" charset="2"/>
              <a:buNone/>
            </a:pPr>
            <a:r>
              <a:rPr lang="es-ES_tradnl" sz="2600" smtClean="0"/>
              <a:t>Conclusión: se afirma que el o los restantes casos conocidos poseen también esa otra propiedad. </a:t>
            </a:r>
            <a:endParaRPr lang="es-ES" sz="2600" smtClean="0"/>
          </a:p>
        </p:txBody>
      </p:sp>
    </p:spTree>
  </p:cSld>
  <p:clrMapOvr>
    <a:masterClrMapping/>
  </p:clrMapOvr>
  <p:transition>
    <p:cover dir="d"/>
  </p:transition>
  <p:timing>
    <p:tnLst>
      <p:par>
        <p:cTn id="1" dur="indefinite" restart="never" nodeType="tmRoot"/>
      </p:par>
    </p:tnLst>
  </p:timing>
</p:sld>
</file>

<file path=ppt/theme/theme1.xml><?xml version="1.0" encoding="utf-8"?>
<a:theme xmlns:a="http://schemas.openxmlformats.org/drawingml/2006/main" name="Red">
  <a:themeElements>
    <a:clrScheme name="Red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fontScheme name="Re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d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Red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Red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Red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Red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Red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Red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Red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Red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Red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Network</Template>
  <TotalTime>397</TotalTime>
  <Words>1121</Words>
  <Application>Microsoft Office PowerPoint</Application>
  <PresentationFormat>Presentación en pantalla (4:3)</PresentationFormat>
  <Paragraphs>125</Paragraphs>
  <Slides>25</Slides>
  <Notes>0</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Red</vt:lpstr>
      <vt:lpstr>Argumentos analógicos</vt:lpstr>
      <vt:lpstr>Definición </vt:lpstr>
      <vt:lpstr>Ejemplos</vt:lpstr>
      <vt:lpstr>Diapositiva 4</vt:lpstr>
      <vt:lpstr>Diapositiva 5</vt:lpstr>
      <vt:lpstr>Diapositiva 6</vt:lpstr>
      <vt:lpstr>Veamos el argumento </vt:lpstr>
      <vt:lpstr>Otro ejemplo </vt:lpstr>
      <vt:lpstr>Características de los componentes de los argumentos analógicos</vt:lpstr>
      <vt:lpstr>Esquema </vt:lpstr>
      <vt:lpstr>Análisis de los componentes del esquema </vt:lpstr>
      <vt:lpstr>Ejemplo </vt:lpstr>
      <vt:lpstr>Análisis </vt:lpstr>
      <vt:lpstr>Evaluación de los argumentos analógicos</vt:lpstr>
      <vt:lpstr>Ejemplo de aplicación</vt:lpstr>
      <vt:lpstr>Aplicamos el primer requisito</vt:lpstr>
      <vt:lpstr>Aplicamos el segundo requisito</vt:lpstr>
      <vt:lpstr>Tercer requisito</vt:lpstr>
      <vt:lpstr>La refutación en los argumentos analógicos</vt:lpstr>
      <vt:lpstr>Diapositiva 20</vt:lpstr>
      <vt:lpstr>2. Recurrir al absurdo</vt:lpstr>
      <vt:lpstr>En qué casos se argumenta mediante analogías</vt:lpstr>
      <vt:lpstr>Diapositiva 23</vt:lpstr>
      <vt:lpstr>2. Se utiliza como recurso explicativo para facilitar la comprensión de un tema</vt:lpstr>
      <vt:lpstr>Diapositiva 25</vt:lpstr>
    </vt:vector>
  </TitlesOfParts>
  <Company>asdasd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Argumentos analógicos</dc:title>
  <dc:creator>aSD</dc:creator>
  <cp:lastModifiedBy>Usuario</cp:lastModifiedBy>
  <cp:revision>26</cp:revision>
  <dcterms:created xsi:type="dcterms:W3CDTF">2012-03-14T13:24:10Z</dcterms:created>
  <dcterms:modified xsi:type="dcterms:W3CDTF">2016-08-16T13:07:08Z</dcterms:modified>
</cp:coreProperties>
</file>